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3"/>
  </p:notesMasterIdLst>
  <p:sldIdLst>
    <p:sldId id="306" r:id="rId2"/>
    <p:sldId id="303" r:id="rId3"/>
    <p:sldId id="310" r:id="rId4"/>
    <p:sldId id="312" r:id="rId5"/>
    <p:sldId id="311" r:id="rId6"/>
    <p:sldId id="308" r:id="rId7"/>
    <p:sldId id="307" r:id="rId8"/>
    <p:sldId id="309" r:id="rId9"/>
    <p:sldId id="293" r:id="rId10"/>
    <p:sldId id="290" r:id="rId11"/>
    <p:sldId id="265" r:id="rId12"/>
    <p:sldId id="305" r:id="rId13"/>
    <p:sldId id="289" r:id="rId14"/>
    <p:sldId id="263" r:id="rId15"/>
    <p:sldId id="266" r:id="rId16"/>
    <p:sldId id="304" r:id="rId17"/>
    <p:sldId id="267" r:id="rId18"/>
    <p:sldId id="270" r:id="rId19"/>
    <p:sldId id="268" r:id="rId20"/>
    <p:sldId id="272" r:id="rId21"/>
    <p:sldId id="275" r:id="rId22"/>
    <p:sldId id="273" r:id="rId23"/>
    <p:sldId id="277" r:id="rId24"/>
    <p:sldId id="278" r:id="rId25"/>
    <p:sldId id="292" r:id="rId26"/>
    <p:sldId id="286" r:id="rId27"/>
    <p:sldId id="285" r:id="rId28"/>
    <p:sldId id="301" r:id="rId29"/>
    <p:sldId id="281" r:id="rId30"/>
    <p:sldId id="287" r:id="rId31"/>
    <p:sldId id="288" r:id="rId32"/>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jp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8C18CD-CF1A-A843-A64E-B3C2F453E467}" type="datetimeFigureOut">
              <a:rPr lang="en-DE" smtClean="0"/>
              <a:t>08.12.22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1CA962-4BAA-3A43-B452-368A5106339E}" type="slidenum">
              <a:rPr lang="en-DE" smtClean="0"/>
              <a:t>‹#›</a:t>
            </a:fld>
            <a:endParaRPr lang="en-DE"/>
          </a:p>
        </p:txBody>
      </p:sp>
    </p:spTree>
    <p:extLst>
      <p:ext uri="{BB962C8B-B14F-4D97-AF65-F5344CB8AC3E}">
        <p14:creationId xmlns:p14="http://schemas.microsoft.com/office/powerpoint/2010/main" val="3799293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9A1CA962-4BAA-3A43-B452-368A5106339E}" type="slidenum">
              <a:rPr lang="en-DE" smtClean="0"/>
              <a:t>31</a:t>
            </a:fld>
            <a:endParaRPr lang="en-DE"/>
          </a:p>
        </p:txBody>
      </p:sp>
    </p:spTree>
    <p:extLst>
      <p:ext uri="{BB962C8B-B14F-4D97-AF65-F5344CB8AC3E}">
        <p14:creationId xmlns:p14="http://schemas.microsoft.com/office/powerpoint/2010/main" val="3341620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B903-D2B6-B92C-75FD-4CA5CBD81C2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D2F7DF5F-D858-7E82-580E-3E6BA9331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EDEBD402-2F83-B45E-4270-2169D5031ADE}"/>
              </a:ext>
            </a:extLst>
          </p:cNvPr>
          <p:cNvSpPr>
            <a:spLocks noGrp="1"/>
          </p:cNvSpPr>
          <p:nvPr>
            <p:ph type="dt" sz="half" idx="10"/>
          </p:nvPr>
        </p:nvSpPr>
        <p:spPr/>
        <p:txBody>
          <a:bodyPr/>
          <a:lstStyle/>
          <a:p>
            <a:fld id="{81873481-41EE-334E-9E8B-ED937922DD26}" type="datetime1">
              <a:rPr lang="de-DE" smtClean="0"/>
              <a:t>08.12.22</a:t>
            </a:fld>
            <a:endParaRPr lang="en-DE"/>
          </a:p>
        </p:txBody>
      </p:sp>
      <p:sp>
        <p:nvSpPr>
          <p:cNvPr id="5" name="Footer Placeholder 4">
            <a:extLst>
              <a:ext uri="{FF2B5EF4-FFF2-40B4-BE49-F238E27FC236}">
                <a16:creationId xmlns:a16="http://schemas.microsoft.com/office/drawing/2014/main" id="{1AE1DFE6-2B67-EE3F-7CE1-9DA2C696318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2B01643-506C-D54E-10D0-5E746A9CEFDB}"/>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84111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2580-A276-8477-D4E6-C378A9F1AD27}"/>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1E926AF-075B-430D-EF65-90E4EE2DB1B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EE32D-5C6C-6358-6165-97B3C7CC9BFF}"/>
              </a:ext>
            </a:extLst>
          </p:cNvPr>
          <p:cNvSpPr>
            <a:spLocks noGrp="1"/>
          </p:cNvSpPr>
          <p:nvPr>
            <p:ph type="dt" sz="half" idx="10"/>
          </p:nvPr>
        </p:nvSpPr>
        <p:spPr/>
        <p:txBody>
          <a:bodyPr/>
          <a:lstStyle/>
          <a:p>
            <a:fld id="{DD663B1B-8FA6-EE49-B1E6-220E1DA510C8}" type="datetime1">
              <a:rPr lang="de-DE" smtClean="0"/>
              <a:t>08.12.22</a:t>
            </a:fld>
            <a:endParaRPr lang="en-DE"/>
          </a:p>
        </p:txBody>
      </p:sp>
      <p:sp>
        <p:nvSpPr>
          <p:cNvPr id="5" name="Footer Placeholder 4">
            <a:extLst>
              <a:ext uri="{FF2B5EF4-FFF2-40B4-BE49-F238E27FC236}">
                <a16:creationId xmlns:a16="http://schemas.microsoft.com/office/drawing/2014/main" id="{870288B8-25A8-3D64-AC1B-997CAE071D9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B229CA3-9074-5133-A9C5-3BDE213805C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859749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DC33B-56A2-0B58-69E7-1913446856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C091F83-095F-09D7-2A24-85B3E249779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4D54BC5-D3EB-6376-C7DF-D8BC46FF920C}"/>
              </a:ext>
            </a:extLst>
          </p:cNvPr>
          <p:cNvSpPr>
            <a:spLocks noGrp="1"/>
          </p:cNvSpPr>
          <p:nvPr>
            <p:ph type="dt" sz="half" idx="10"/>
          </p:nvPr>
        </p:nvSpPr>
        <p:spPr/>
        <p:txBody>
          <a:bodyPr/>
          <a:lstStyle/>
          <a:p>
            <a:fld id="{5AAE486A-9AEC-BE4C-965A-ABC443FBB36C}" type="datetime1">
              <a:rPr lang="de-DE" smtClean="0"/>
              <a:t>08.12.22</a:t>
            </a:fld>
            <a:endParaRPr lang="en-DE"/>
          </a:p>
        </p:txBody>
      </p:sp>
      <p:sp>
        <p:nvSpPr>
          <p:cNvPr id="5" name="Footer Placeholder 4">
            <a:extLst>
              <a:ext uri="{FF2B5EF4-FFF2-40B4-BE49-F238E27FC236}">
                <a16:creationId xmlns:a16="http://schemas.microsoft.com/office/drawing/2014/main" id="{094C11AB-C6D3-DB8A-40E5-D324FE042CE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A5311A2-9FE2-1B3E-6B22-7D3B6DAD273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767594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0FE75-F27F-FD64-77FC-D6AD3E4FED5F}"/>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20A051C-DD15-1A6D-4A9D-95EC2AF25EE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8B48E09-5D90-D047-7BA3-601A314C0BA7}"/>
              </a:ext>
            </a:extLst>
          </p:cNvPr>
          <p:cNvSpPr>
            <a:spLocks noGrp="1"/>
          </p:cNvSpPr>
          <p:nvPr>
            <p:ph type="dt" sz="half" idx="10"/>
          </p:nvPr>
        </p:nvSpPr>
        <p:spPr/>
        <p:txBody>
          <a:bodyPr/>
          <a:lstStyle/>
          <a:p>
            <a:fld id="{AC051952-79C0-5249-ADD2-4BE61A386E79}" type="datetime1">
              <a:rPr lang="de-DE" smtClean="0"/>
              <a:t>08.12.22</a:t>
            </a:fld>
            <a:endParaRPr lang="en-DE"/>
          </a:p>
        </p:txBody>
      </p:sp>
      <p:sp>
        <p:nvSpPr>
          <p:cNvPr id="5" name="Footer Placeholder 4">
            <a:extLst>
              <a:ext uri="{FF2B5EF4-FFF2-40B4-BE49-F238E27FC236}">
                <a16:creationId xmlns:a16="http://schemas.microsoft.com/office/drawing/2014/main" id="{525C5A3E-62F3-4D90-476F-CDC29DD97037}"/>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E94400D-06AC-EC1E-B42F-573EB24A470A}"/>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4074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E3D92-60D4-D1E3-CEB2-8FBBC6F814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290DE15B-F04D-C0E9-0D1D-2C6DF6B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623B15A-0229-4381-8D3D-1364D243BD60}"/>
              </a:ext>
            </a:extLst>
          </p:cNvPr>
          <p:cNvSpPr>
            <a:spLocks noGrp="1"/>
          </p:cNvSpPr>
          <p:nvPr>
            <p:ph type="dt" sz="half" idx="10"/>
          </p:nvPr>
        </p:nvSpPr>
        <p:spPr/>
        <p:txBody>
          <a:bodyPr/>
          <a:lstStyle/>
          <a:p>
            <a:fld id="{6C82A62A-2A86-6A47-8694-B3D6824D5323}" type="datetime1">
              <a:rPr lang="de-DE" smtClean="0"/>
              <a:t>08.12.22</a:t>
            </a:fld>
            <a:endParaRPr lang="en-DE"/>
          </a:p>
        </p:txBody>
      </p:sp>
      <p:sp>
        <p:nvSpPr>
          <p:cNvPr id="5" name="Footer Placeholder 4">
            <a:extLst>
              <a:ext uri="{FF2B5EF4-FFF2-40B4-BE49-F238E27FC236}">
                <a16:creationId xmlns:a16="http://schemas.microsoft.com/office/drawing/2014/main" id="{4F089775-34DF-F0EF-25F2-8E9A4EBA2B9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3FD1E4D-3262-F292-B856-3054FAD7413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13641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CF8A7-4086-F790-5048-3E4F8A7B36BB}"/>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9B591B4B-EB51-6C02-8CAA-45D2D800CE1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A7670672-F7F7-E799-3943-E486ED71DE7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AC3CDF90-7285-D019-B061-41997F0BB0C9}"/>
              </a:ext>
            </a:extLst>
          </p:cNvPr>
          <p:cNvSpPr>
            <a:spLocks noGrp="1"/>
          </p:cNvSpPr>
          <p:nvPr>
            <p:ph type="dt" sz="half" idx="10"/>
          </p:nvPr>
        </p:nvSpPr>
        <p:spPr/>
        <p:txBody>
          <a:bodyPr/>
          <a:lstStyle/>
          <a:p>
            <a:fld id="{7AE07D6E-51B7-1A47-8668-CBD2DA7C9770}" type="datetime1">
              <a:rPr lang="de-DE" smtClean="0"/>
              <a:t>08.12.22</a:t>
            </a:fld>
            <a:endParaRPr lang="en-DE"/>
          </a:p>
        </p:txBody>
      </p:sp>
      <p:sp>
        <p:nvSpPr>
          <p:cNvPr id="6" name="Footer Placeholder 5">
            <a:extLst>
              <a:ext uri="{FF2B5EF4-FFF2-40B4-BE49-F238E27FC236}">
                <a16:creationId xmlns:a16="http://schemas.microsoft.com/office/drawing/2014/main" id="{0A03B40F-D0B5-BD9E-3F5D-21A727EF94D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EE95CBA2-495C-BACA-A74B-F00148C932C8}"/>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47943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E0DD-A513-57D8-6CEB-BA1B93DB1082}"/>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241AFB93-A128-6E59-8087-F4AC11DF4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968300-2F88-1899-404E-DE60BCBC0A0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80A6CAC3-7B06-45EE-356F-0271868B7F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1E955C-F68E-9615-C199-DC60B7D914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79565A82-4F6B-4C92-910B-63601BC964CA}"/>
              </a:ext>
            </a:extLst>
          </p:cNvPr>
          <p:cNvSpPr>
            <a:spLocks noGrp="1"/>
          </p:cNvSpPr>
          <p:nvPr>
            <p:ph type="dt" sz="half" idx="10"/>
          </p:nvPr>
        </p:nvSpPr>
        <p:spPr/>
        <p:txBody>
          <a:bodyPr/>
          <a:lstStyle/>
          <a:p>
            <a:fld id="{EBF2CE94-34F4-1A45-87B0-3AC543A23532}" type="datetime1">
              <a:rPr lang="de-DE" smtClean="0"/>
              <a:t>08.12.22</a:t>
            </a:fld>
            <a:endParaRPr lang="en-DE"/>
          </a:p>
        </p:txBody>
      </p:sp>
      <p:sp>
        <p:nvSpPr>
          <p:cNvPr id="8" name="Footer Placeholder 7">
            <a:extLst>
              <a:ext uri="{FF2B5EF4-FFF2-40B4-BE49-F238E27FC236}">
                <a16:creationId xmlns:a16="http://schemas.microsoft.com/office/drawing/2014/main" id="{9C07304B-F7C8-B027-6DFC-74DB4D24D7C7}"/>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27A6F612-691A-F680-26DD-94235A1F17EC}"/>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51867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69B79-02AF-B6FE-BA78-F9034CC4AA2E}"/>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E8746DBD-EB5D-7A4D-F26E-30B48FC16C88}"/>
              </a:ext>
            </a:extLst>
          </p:cNvPr>
          <p:cNvSpPr>
            <a:spLocks noGrp="1"/>
          </p:cNvSpPr>
          <p:nvPr>
            <p:ph type="dt" sz="half" idx="10"/>
          </p:nvPr>
        </p:nvSpPr>
        <p:spPr/>
        <p:txBody>
          <a:bodyPr/>
          <a:lstStyle/>
          <a:p>
            <a:fld id="{4CF179E4-8CE8-4346-9202-5BE767DC13C4}" type="datetime1">
              <a:rPr lang="de-DE" smtClean="0"/>
              <a:t>08.12.22</a:t>
            </a:fld>
            <a:endParaRPr lang="en-DE"/>
          </a:p>
        </p:txBody>
      </p:sp>
      <p:sp>
        <p:nvSpPr>
          <p:cNvPr id="4" name="Footer Placeholder 3">
            <a:extLst>
              <a:ext uri="{FF2B5EF4-FFF2-40B4-BE49-F238E27FC236}">
                <a16:creationId xmlns:a16="http://schemas.microsoft.com/office/drawing/2014/main" id="{7ED32A87-AEA5-95C2-01C2-E77FED12069E}"/>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37A1DDA6-8E00-C588-312E-4D3D7F586F71}"/>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135091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7068ED-909B-FB43-A1F6-9B07A1B4F6F0}"/>
              </a:ext>
            </a:extLst>
          </p:cNvPr>
          <p:cNvSpPr>
            <a:spLocks noGrp="1"/>
          </p:cNvSpPr>
          <p:nvPr>
            <p:ph type="dt" sz="half" idx="10"/>
          </p:nvPr>
        </p:nvSpPr>
        <p:spPr/>
        <p:txBody>
          <a:bodyPr/>
          <a:lstStyle/>
          <a:p>
            <a:fld id="{DF22CFB9-C462-2842-BD22-004150F6C3B4}" type="datetime1">
              <a:rPr lang="de-DE" smtClean="0"/>
              <a:t>08.12.22</a:t>
            </a:fld>
            <a:endParaRPr lang="en-DE"/>
          </a:p>
        </p:txBody>
      </p:sp>
      <p:sp>
        <p:nvSpPr>
          <p:cNvPr id="3" name="Footer Placeholder 2">
            <a:extLst>
              <a:ext uri="{FF2B5EF4-FFF2-40B4-BE49-F238E27FC236}">
                <a16:creationId xmlns:a16="http://schemas.microsoft.com/office/drawing/2014/main" id="{06822593-957A-07F5-E076-563DE8BCAECB}"/>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25174A71-804F-E224-36A0-D7A784CA7206}"/>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4830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EAE9F-F3AB-AA97-A9CE-5DD714BF67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D15E7875-CF28-97C3-5DDC-99F9C724D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60952CD7-CD16-7000-23F9-287AA465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4DEE037-651A-D362-0EE7-FA98C5A5AEF0}"/>
              </a:ext>
            </a:extLst>
          </p:cNvPr>
          <p:cNvSpPr>
            <a:spLocks noGrp="1"/>
          </p:cNvSpPr>
          <p:nvPr>
            <p:ph type="dt" sz="half" idx="10"/>
          </p:nvPr>
        </p:nvSpPr>
        <p:spPr/>
        <p:txBody>
          <a:bodyPr/>
          <a:lstStyle/>
          <a:p>
            <a:fld id="{B9DE3D53-2942-BB42-88BC-2EF93E8E6CC3}" type="datetime1">
              <a:rPr lang="de-DE" smtClean="0"/>
              <a:t>08.12.22</a:t>
            </a:fld>
            <a:endParaRPr lang="en-DE"/>
          </a:p>
        </p:txBody>
      </p:sp>
      <p:sp>
        <p:nvSpPr>
          <p:cNvPr id="6" name="Footer Placeholder 5">
            <a:extLst>
              <a:ext uri="{FF2B5EF4-FFF2-40B4-BE49-F238E27FC236}">
                <a16:creationId xmlns:a16="http://schemas.microsoft.com/office/drawing/2014/main" id="{1E512389-B273-B054-E58D-8DCECFE5CB5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2A786D3F-772B-BD5A-F244-8521C280934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28875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6C370-2719-2EB1-E761-D7B054FC133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AA644A97-F7F8-565B-9AB8-7C9758FB9C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E3CCDB35-20CA-D890-C823-AB58E6F2F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DA4F2C-A8B0-8EAB-D78A-366713EAB586}"/>
              </a:ext>
            </a:extLst>
          </p:cNvPr>
          <p:cNvSpPr>
            <a:spLocks noGrp="1"/>
          </p:cNvSpPr>
          <p:nvPr>
            <p:ph type="dt" sz="half" idx="10"/>
          </p:nvPr>
        </p:nvSpPr>
        <p:spPr/>
        <p:txBody>
          <a:bodyPr/>
          <a:lstStyle/>
          <a:p>
            <a:fld id="{60250600-7287-7B42-940A-DE413CBB6439}" type="datetime1">
              <a:rPr lang="de-DE" smtClean="0"/>
              <a:t>08.12.22</a:t>
            </a:fld>
            <a:endParaRPr lang="en-DE"/>
          </a:p>
        </p:txBody>
      </p:sp>
      <p:sp>
        <p:nvSpPr>
          <p:cNvPr id="6" name="Footer Placeholder 5">
            <a:extLst>
              <a:ext uri="{FF2B5EF4-FFF2-40B4-BE49-F238E27FC236}">
                <a16:creationId xmlns:a16="http://schemas.microsoft.com/office/drawing/2014/main" id="{83F6F940-2953-5BF1-D8BC-9BAF12DC626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50A620AA-D411-86F0-673F-756B3246C2A5}"/>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9377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B927F-72BA-F61A-FC18-E1D2FD4139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CD3A21BC-9E6C-5907-C9B6-15FBCC5B98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0DB6185-5893-38D0-7A53-F6B058FD1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1C98C-4CD2-CB41-902F-5C8A631AAF29}" type="datetime1">
              <a:rPr lang="de-DE" smtClean="0"/>
              <a:t>08.12.22</a:t>
            </a:fld>
            <a:endParaRPr lang="en-DE"/>
          </a:p>
        </p:txBody>
      </p:sp>
      <p:sp>
        <p:nvSpPr>
          <p:cNvPr id="5" name="Footer Placeholder 4">
            <a:extLst>
              <a:ext uri="{FF2B5EF4-FFF2-40B4-BE49-F238E27FC236}">
                <a16:creationId xmlns:a16="http://schemas.microsoft.com/office/drawing/2014/main" id="{93654ACC-D45B-8EBF-5EFC-CBE75EE62E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F60E617D-792C-8FF0-2EF9-1EDF90272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FEAD7E-BF4A-2941-8FC0-E96033F99716}" type="slidenum">
              <a:rPr lang="en-DE" smtClean="0"/>
              <a:t>‹#›</a:t>
            </a:fld>
            <a:endParaRPr lang="en-DE"/>
          </a:p>
        </p:txBody>
      </p:sp>
    </p:spTree>
    <p:extLst>
      <p:ext uri="{BB962C8B-B14F-4D97-AF65-F5344CB8AC3E}">
        <p14:creationId xmlns:p14="http://schemas.microsoft.com/office/powerpoint/2010/main" val="364340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arxiv.org/abs/2204.06125"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beta.dreamstudio.ai/dream" TargetMode="External"/><Relationship Id="rId2" Type="http://schemas.openxmlformats.org/officeDocument/2006/relationships/hyperlink" Target="https://huggingface.co/CompVis/stable-diffusion"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arxiv.org/abs/1406.2661" TargetMode="External"/><Relationship Id="rId2" Type="http://schemas.openxmlformats.org/officeDocument/2006/relationships/hyperlink" Target="https://arxiv.org/abs/1312.6114" TargetMode="External"/><Relationship Id="rId1" Type="http://schemas.openxmlformats.org/officeDocument/2006/relationships/slideLayout" Target="../slideLayouts/slideLayout2.xml"/><Relationship Id="rId5" Type="http://schemas.openxmlformats.org/officeDocument/2006/relationships/hyperlink" Target="https://arxiv.org/abs/2112.10752" TargetMode="External"/><Relationship Id="rId4" Type="http://schemas.openxmlformats.org/officeDocument/2006/relationships/hyperlink" Target="https://arxiv.org/abs/1908.09257"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4.jpg"/><Relationship Id="rId7"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ciencedirect.com/science/article/pii/S0004370221000862" TargetMode="External"/><Relationship Id="rId5" Type="http://schemas.openxmlformats.org/officeDocument/2006/relationships/hyperlink" Target="https://arxiv.org/abs/2205.06760" TargetMode="External"/><Relationship Id="rId4" Type="http://schemas.openxmlformats.org/officeDocument/2006/relationships/hyperlink" Target="https://arxiv.org/abs/2206.07682"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s://developers.google.com/machine-learning/gan/generative"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lilianweng.github.io/posts/2021-07-11-diffusion-models/"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3363-ADE1-D629-C188-A0AD5ABC2F84}"/>
              </a:ext>
            </a:extLst>
          </p:cNvPr>
          <p:cNvSpPr>
            <a:spLocks noGrp="1"/>
          </p:cNvSpPr>
          <p:nvPr>
            <p:ph type="ctrTitle"/>
          </p:nvPr>
        </p:nvSpPr>
        <p:spPr/>
        <p:txBody>
          <a:bodyPr>
            <a:normAutofit/>
          </a:bodyPr>
          <a:lstStyle/>
          <a:p>
            <a:r>
              <a:rPr lang="en-DE" dirty="0"/>
              <a:t>Generative Models</a:t>
            </a:r>
            <a:br>
              <a:rPr lang="en-DE" dirty="0"/>
            </a:br>
            <a:r>
              <a:rPr lang="en-DE" sz="4000" i="1" dirty="0"/>
              <a:t>Discriminative vs Generative</a:t>
            </a:r>
          </a:p>
        </p:txBody>
      </p:sp>
      <p:sp>
        <p:nvSpPr>
          <p:cNvPr id="3" name="Subtitle 2">
            <a:extLst>
              <a:ext uri="{FF2B5EF4-FFF2-40B4-BE49-F238E27FC236}">
                <a16:creationId xmlns:a16="http://schemas.microsoft.com/office/drawing/2014/main" id="{7A9C7435-EE51-07B9-EEBD-5697C12B84BF}"/>
              </a:ext>
            </a:extLst>
          </p:cNvPr>
          <p:cNvSpPr>
            <a:spLocks noGrp="1"/>
          </p:cNvSpPr>
          <p:nvPr>
            <p:ph type="subTitle" idx="1"/>
          </p:nvPr>
        </p:nvSpPr>
        <p:spPr/>
        <p:txBody>
          <a:bodyPr>
            <a:normAutofit/>
          </a:bodyPr>
          <a:lstStyle/>
          <a:p>
            <a:endParaRPr lang="en-DE" dirty="0"/>
          </a:p>
          <a:p>
            <a:r>
              <a:rPr lang="en-DE" dirty="0"/>
              <a:t>Understanding Machine Learning</a:t>
            </a:r>
          </a:p>
        </p:txBody>
      </p:sp>
    </p:spTree>
    <p:extLst>
      <p:ext uri="{BB962C8B-B14F-4D97-AF65-F5344CB8AC3E}">
        <p14:creationId xmlns:p14="http://schemas.microsoft.com/office/powerpoint/2010/main" val="1762627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Variational Inference</a:t>
            </a:r>
          </a:p>
        </p:txBody>
      </p:sp>
      <p:sp>
        <p:nvSpPr>
          <p:cNvPr id="3" name="Slide Number Placeholder 2">
            <a:extLst>
              <a:ext uri="{FF2B5EF4-FFF2-40B4-BE49-F238E27FC236}">
                <a16:creationId xmlns:a16="http://schemas.microsoft.com/office/drawing/2014/main" id="{9B364BE8-E89E-82E2-179F-2997821D6015}"/>
              </a:ext>
            </a:extLst>
          </p:cNvPr>
          <p:cNvSpPr>
            <a:spLocks noGrp="1"/>
          </p:cNvSpPr>
          <p:nvPr>
            <p:ph type="sldNum" sz="quarter" idx="12"/>
          </p:nvPr>
        </p:nvSpPr>
        <p:spPr/>
        <p:txBody>
          <a:bodyPr/>
          <a:lstStyle/>
          <a:p>
            <a:fld id="{15FEAD7E-BF4A-2941-8FC0-E96033F99716}" type="slidenum">
              <a:rPr lang="en-DE" smtClean="0"/>
              <a:t>10</a:t>
            </a:fld>
            <a:endParaRPr lang="en-DE"/>
          </a:p>
        </p:txBody>
      </p:sp>
    </p:spTree>
    <p:extLst>
      <p:ext uri="{BB962C8B-B14F-4D97-AF65-F5344CB8AC3E}">
        <p14:creationId xmlns:p14="http://schemas.microsoft.com/office/powerpoint/2010/main" val="865518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80FE-F44E-1FBE-7365-CC7FFA9398C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BA26CDAA-4E36-1399-EB83-B98E2F436504}"/>
              </a:ext>
            </a:extLst>
          </p:cNvPr>
          <p:cNvSpPr>
            <a:spLocks noGrp="1"/>
          </p:cNvSpPr>
          <p:nvPr>
            <p:ph idx="1"/>
          </p:nvPr>
        </p:nvSpPr>
        <p:spPr/>
        <p:txBody>
          <a:bodyPr/>
          <a:lstStyle/>
          <a:p>
            <a:r>
              <a:rPr lang="en-DE" dirty="0"/>
              <a:t>Bayesian …</a:t>
            </a:r>
          </a:p>
        </p:txBody>
      </p:sp>
      <p:sp>
        <p:nvSpPr>
          <p:cNvPr id="4" name="Slide Number Placeholder 3">
            <a:extLst>
              <a:ext uri="{FF2B5EF4-FFF2-40B4-BE49-F238E27FC236}">
                <a16:creationId xmlns:a16="http://schemas.microsoft.com/office/drawing/2014/main" id="{7E47F42D-5C43-7715-2E0C-247544AAF6A0}"/>
              </a:ext>
            </a:extLst>
          </p:cNvPr>
          <p:cNvSpPr>
            <a:spLocks noGrp="1"/>
          </p:cNvSpPr>
          <p:nvPr>
            <p:ph type="sldNum" sz="quarter" idx="12"/>
          </p:nvPr>
        </p:nvSpPr>
        <p:spPr/>
        <p:txBody>
          <a:bodyPr/>
          <a:lstStyle/>
          <a:p>
            <a:fld id="{15FEAD7E-BF4A-2941-8FC0-E96033F99716}" type="slidenum">
              <a:rPr lang="en-DE" smtClean="0"/>
              <a:t>11</a:t>
            </a:fld>
            <a:endParaRPr lang="en-DE"/>
          </a:p>
        </p:txBody>
      </p:sp>
    </p:spTree>
    <p:extLst>
      <p:ext uri="{BB962C8B-B14F-4D97-AF65-F5344CB8AC3E}">
        <p14:creationId xmlns:p14="http://schemas.microsoft.com/office/powerpoint/2010/main" val="162104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111A-BDFD-B6C3-8765-75341EC36FFA}"/>
              </a:ext>
            </a:extLst>
          </p:cNvPr>
          <p:cNvSpPr>
            <a:spLocks noGrp="1"/>
          </p:cNvSpPr>
          <p:nvPr>
            <p:ph type="title"/>
          </p:nvPr>
        </p:nvSpPr>
        <p:spPr/>
        <p:txBody>
          <a:bodyPr/>
          <a:lstStyle/>
          <a:p>
            <a:r>
              <a:rPr lang="en-DE" dirty="0"/>
              <a:t>Recap: Autoencoder</a:t>
            </a:r>
          </a:p>
        </p:txBody>
      </p:sp>
      <p:sp>
        <p:nvSpPr>
          <p:cNvPr id="3" name="Content Placeholder 2">
            <a:extLst>
              <a:ext uri="{FF2B5EF4-FFF2-40B4-BE49-F238E27FC236}">
                <a16:creationId xmlns:a16="http://schemas.microsoft.com/office/drawing/2014/main" id="{A2E7CE92-D107-E9C1-8B56-40DDEDE7B9F5}"/>
              </a:ext>
            </a:extLst>
          </p:cNvPr>
          <p:cNvSpPr>
            <a:spLocks noGrp="1"/>
          </p:cNvSpPr>
          <p:nvPr>
            <p:ph idx="1"/>
          </p:nvPr>
        </p:nvSpPr>
        <p:spPr>
          <a:xfrm>
            <a:off x="838200" y="1825625"/>
            <a:ext cx="3581400" cy="4351338"/>
          </a:xfrm>
        </p:spPr>
        <p:txBody>
          <a:bodyPr>
            <a:normAutofit/>
          </a:bodyPr>
          <a:lstStyle/>
          <a:p>
            <a:pPr marL="0" indent="0">
              <a:buNone/>
            </a:pPr>
            <a:r>
              <a:rPr lang="en-GB" sz="2400" dirty="0"/>
              <a:t>(deep) e</a:t>
            </a:r>
            <a:r>
              <a:rPr lang="en-DE" sz="2400" dirty="0"/>
              <a:t>ncoder network</a:t>
            </a:r>
          </a:p>
          <a:p>
            <a:pPr marL="0" indent="0">
              <a:buNone/>
            </a:pPr>
            <a:r>
              <a:rPr lang="en-GB" sz="2400" dirty="0"/>
              <a:t>(deep) d</a:t>
            </a:r>
            <a:r>
              <a:rPr lang="en-DE" sz="2400" dirty="0"/>
              <a:t>ecoder network</a:t>
            </a:r>
          </a:p>
          <a:p>
            <a:pPr marL="0" indent="0">
              <a:buNone/>
            </a:pPr>
            <a:r>
              <a:rPr lang="en-GB" sz="2400" dirty="0"/>
              <a:t>learned together by minimizing differences between original input and reconstructed input (expressed as losses)</a:t>
            </a:r>
          </a:p>
          <a:p>
            <a:pPr marL="0" indent="0">
              <a:buNone/>
            </a:pPr>
            <a:endParaRPr lang="en-GB" sz="2400" dirty="0"/>
          </a:p>
          <a:p>
            <a:pPr marL="0" indent="0">
              <a:buNone/>
            </a:pPr>
            <a:r>
              <a:rPr lang="en-GB" sz="2400" dirty="0"/>
              <a:t>compressed intermediate representation: d</a:t>
            </a:r>
            <a:r>
              <a:rPr lang="en-DE" sz="2400" dirty="0"/>
              <a:t>imensionality reduction</a:t>
            </a:r>
          </a:p>
        </p:txBody>
      </p:sp>
      <p:sp>
        <p:nvSpPr>
          <p:cNvPr id="4" name="Slide Number Placeholder 3">
            <a:extLst>
              <a:ext uri="{FF2B5EF4-FFF2-40B4-BE49-F238E27FC236}">
                <a16:creationId xmlns:a16="http://schemas.microsoft.com/office/drawing/2014/main" id="{1482C071-D53B-26B7-F4DB-77326393C9B0}"/>
              </a:ext>
            </a:extLst>
          </p:cNvPr>
          <p:cNvSpPr>
            <a:spLocks noGrp="1"/>
          </p:cNvSpPr>
          <p:nvPr>
            <p:ph type="sldNum" sz="quarter" idx="12"/>
          </p:nvPr>
        </p:nvSpPr>
        <p:spPr/>
        <p:txBody>
          <a:bodyPr/>
          <a:lstStyle/>
          <a:p>
            <a:fld id="{15FEAD7E-BF4A-2941-8FC0-E96033F99716}" type="slidenum">
              <a:rPr lang="en-DE" smtClean="0"/>
              <a:t>12</a:t>
            </a:fld>
            <a:endParaRPr lang="en-DE"/>
          </a:p>
        </p:txBody>
      </p:sp>
      <p:pic>
        <p:nvPicPr>
          <p:cNvPr id="6" name="Picture 5" descr="Diagram&#10;&#10;Description automatically generated">
            <a:extLst>
              <a:ext uri="{FF2B5EF4-FFF2-40B4-BE49-F238E27FC236}">
                <a16:creationId xmlns:a16="http://schemas.microsoft.com/office/drawing/2014/main" id="{6C250194-C355-94B8-A88A-327B8D01790C}"/>
              </a:ext>
            </a:extLst>
          </p:cNvPr>
          <p:cNvPicPr>
            <a:picLocks noChangeAspect="1"/>
          </p:cNvPicPr>
          <p:nvPr/>
        </p:nvPicPr>
        <p:blipFill>
          <a:blip r:embed="rId2"/>
          <a:stretch>
            <a:fillRect/>
          </a:stretch>
        </p:blipFill>
        <p:spPr>
          <a:xfrm>
            <a:off x="4419600" y="1870075"/>
            <a:ext cx="7772400" cy="4155854"/>
          </a:xfrm>
          <a:prstGeom prst="rect">
            <a:avLst/>
          </a:prstGeom>
        </p:spPr>
      </p:pic>
      <p:sp>
        <p:nvSpPr>
          <p:cNvPr id="7" name="TextBox 6">
            <a:extLst>
              <a:ext uri="{FF2B5EF4-FFF2-40B4-BE49-F238E27FC236}">
                <a16:creationId xmlns:a16="http://schemas.microsoft.com/office/drawing/2014/main" id="{7A0BAB54-2EB8-2068-0ED9-9775C0AE6B58}"/>
              </a:ext>
            </a:extLst>
          </p:cNvPr>
          <p:cNvSpPr txBox="1"/>
          <p:nvPr/>
        </p:nvSpPr>
        <p:spPr>
          <a:xfrm>
            <a:off x="11580910" y="6025929"/>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4191921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59E41-ECFA-4B23-7917-45A3A704AA8D}"/>
              </a:ext>
            </a:extLst>
          </p:cNvPr>
          <p:cNvSpPr>
            <a:spLocks noGrp="1"/>
          </p:cNvSpPr>
          <p:nvPr>
            <p:ph type="title"/>
          </p:nvPr>
        </p:nvSpPr>
        <p:spPr/>
        <p:txBody>
          <a:bodyPr/>
          <a:lstStyle/>
          <a:p>
            <a:r>
              <a:rPr lang="en-DE" dirty="0"/>
              <a:t>Variational Autoencoder (VAE)</a:t>
            </a:r>
          </a:p>
        </p:txBody>
      </p:sp>
      <p:sp>
        <p:nvSpPr>
          <p:cNvPr id="3" name="Content Placeholder 2">
            <a:extLst>
              <a:ext uri="{FF2B5EF4-FFF2-40B4-BE49-F238E27FC236}">
                <a16:creationId xmlns:a16="http://schemas.microsoft.com/office/drawing/2014/main" id="{767042BE-9C49-610D-E6E4-D39936E826A9}"/>
              </a:ext>
            </a:extLst>
          </p:cNvPr>
          <p:cNvSpPr>
            <a:spLocks noGrp="1"/>
          </p:cNvSpPr>
          <p:nvPr>
            <p:ph idx="1"/>
          </p:nvPr>
        </p:nvSpPr>
        <p:spPr/>
        <p:txBody>
          <a:bodyPr/>
          <a:lstStyle/>
          <a:p>
            <a:r>
              <a:rPr lang="en-DE" dirty="0"/>
              <a:t>…</a:t>
            </a:r>
          </a:p>
          <a:p>
            <a:r>
              <a:rPr lang="en-GB" b="0" i="0" u="none" strike="noStrike" dirty="0">
                <a:solidFill>
                  <a:srgbClr val="1F1F1F"/>
                </a:solidFill>
                <a:effectLst/>
                <a:latin typeface="-apple-system"/>
              </a:rPr>
              <a:t>VAE relies on a surrogate loss</a:t>
            </a:r>
            <a:endParaRPr lang="en-DE" dirty="0"/>
          </a:p>
        </p:txBody>
      </p:sp>
      <p:sp>
        <p:nvSpPr>
          <p:cNvPr id="4" name="Slide Number Placeholder 3">
            <a:extLst>
              <a:ext uri="{FF2B5EF4-FFF2-40B4-BE49-F238E27FC236}">
                <a16:creationId xmlns:a16="http://schemas.microsoft.com/office/drawing/2014/main" id="{1AC3A980-5314-8BEC-5223-66670434B060}"/>
              </a:ext>
            </a:extLst>
          </p:cNvPr>
          <p:cNvSpPr>
            <a:spLocks noGrp="1"/>
          </p:cNvSpPr>
          <p:nvPr>
            <p:ph type="sldNum" sz="quarter" idx="12"/>
          </p:nvPr>
        </p:nvSpPr>
        <p:spPr/>
        <p:txBody>
          <a:bodyPr/>
          <a:lstStyle/>
          <a:p>
            <a:fld id="{77E1BB0D-8AD4-A14C-8FD5-F1619D1A43A2}" type="slidenum">
              <a:rPr lang="en-DE" smtClean="0"/>
              <a:t>13</a:t>
            </a:fld>
            <a:endParaRPr lang="en-DE"/>
          </a:p>
        </p:txBody>
      </p:sp>
      <p:pic>
        <p:nvPicPr>
          <p:cNvPr id="6" name="Picture 5" descr="Diagram&#10;&#10;Description automatically generated">
            <a:extLst>
              <a:ext uri="{FF2B5EF4-FFF2-40B4-BE49-F238E27FC236}">
                <a16:creationId xmlns:a16="http://schemas.microsoft.com/office/drawing/2014/main" id="{362D66C6-047D-BCAF-4DD6-D5F39AD6EB47}"/>
              </a:ext>
            </a:extLst>
          </p:cNvPr>
          <p:cNvPicPr>
            <a:picLocks noChangeAspect="1"/>
          </p:cNvPicPr>
          <p:nvPr/>
        </p:nvPicPr>
        <p:blipFill>
          <a:blip r:embed="rId2"/>
          <a:stretch>
            <a:fillRect/>
          </a:stretch>
        </p:blipFill>
        <p:spPr>
          <a:xfrm>
            <a:off x="2741841" y="4304308"/>
            <a:ext cx="6708318" cy="2417167"/>
          </a:xfrm>
          <a:prstGeom prst="rect">
            <a:avLst/>
          </a:prstGeom>
        </p:spPr>
      </p:pic>
      <p:sp>
        <p:nvSpPr>
          <p:cNvPr id="9" name="TextBox 8">
            <a:extLst>
              <a:ext uri="{FF2B5EF4-FFF2-40B4-BE49-F238E27FC236}">
                <a16:creationId xmlns:a16="http://schemas.microsoft.com/office/drawing/2014/main" id="{BC295979-02D2-BA69-0A1F-F8A23848662E}"/>
              </a:ext>
            </a:extLst>
          </p:cNvPr>
          <p:cNvSpPr txBox="1"/>
          <p:nvPr/>
        </p:nvSpPr>
        <p:spPr>
          <a:xfrm>
            <a:off x="9183900" y="6538912"/>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252946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311C3-6D9E-50B9-52E1-4797B7F794AF}"/>
              </a:ext>
            </a:extLst>
          </p:cNvPr>
          <p:cNvSpPr>
            <a:spLocks noGrp="1"/>
          </p:cNvSpPr>
          <p:nvPr>
            <p:ph type="title"/>
          </p:nvPr>
        </p:nvSpPr>
        <p:spPr/>
        <p:txBody>
          <a:bodyPr/>
          <a:lstStyle/>
          <a:p>
            <a:r>
              <a:rPr lang="en-DE" dirty="0"/>
              <a:t>ELBO</a:t>
            </a:r>
          </a:p>
        </p:txBody>
      </p:sp>
      <p:sp>
        <p:nvSpPr>
          <p:cNvPr id="3" name="Content Placeholder 2">
            <a:extLst>
              <a:ext uri="{FF2B5EF4-FFF2-40B4-BE49-F238E27FC236}">
                <a16:creationId xmlns:a16="http://schemas.microsoft.com/office/drawing/2014/main" id="{81C59FAC-8FDC-8104-491C-7473D1BEFAC1}"/>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F49B5019-ABD1-BA78-E31B-A1F9196153C7}"/>
              </a:ext>
            </a:extLst>
          </p:cNvPr>
          <p:cNvSpPr>
            <a:spLocks noGrp="1"/>
          </p:cNvSpPr>
          <p:nvPr>
            <p:ph type="sldNum" sz="quarter" idx="12"/>
          </p:nvPr>
        </p:nvSpPr>
        <p:spPr/>
        <p:txBody>
          <a:bodyPr/>
          <a:lstStyle/>
          <a:p>
            <a:fld id="{15FEAD7E-BF4A-2941-8FC0-E96033F99716}" type="slidenum">
              <a:rPr lang="en-DE" smtClean="0"/>
              <a:t>14</a:t>
            </a:fld>
            <a:endParaRPr lang="en-DE"/>
          </a:p>
        </p:txBody>
      </p:sp>
    </p:spTree>
    <p:extLst>
      <p:ext uri="{BB962C8B-B14F-4D97-AF65-F5344CB8AC3E}">
        <p14:creationId xmlns:p14="http://schemas.microsoft.com/office/powerpoint/2010/main" val="27388891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40E73-E369-2050-1415-831834E6CCDE}"/>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AC12B7C-D5DC-9D95-0812-09CECFB0F043}"/>
              </a:ext>
            </a:extLst>
          </p:cNvPr>
          <p:cNvSpPr>
            <a:spLocks noGrp="1"/>
          </p:cNvSpPr>
          <p:nvPr>
            <p:ph idx="1"/>
          </p:nvPr>
        </p:nvSpPr>
        <p:spPr/>
        <p:txBody>
          <a:bodyPr/>
          <a:lstStyle/>
          <a:p>
            <a:r>
              <a:rPr lang="en-GB" dirty="0"/>
              <a:t>r</a:t>
            </a:r>
            <a:r>
              <a:rPr lang="en-DE" dirty="0"/>
              <a:t>eparameterization trick</a:t>
            </a:r>
          </a:p>
        </p:txBody>
      </p:sp>
      <p:sp>
        <p:nvSpPr>
          <p:cNvPr id="4" name="Slide Number Placeholder 3">
            <a:extLst>
              <a:ext uri="{FF2B5EF4-FFF2-40B4-BE49-F238E27FC236}">
                <a16:creationId xmlns:a16="http://schemas.microsoft.com/office/drawing/2014/main" id="{EC70EB21-286F-8A13-0E94-D3D04B804B94}"/>
              </a:ext>
            </a:extLst>
          </p:cNvPr>
          <p:cNvSpPr>
            <a:spLocks noGrp="1"/>
          </p:cNvSpPr>
          <p:nvPr>
            <p:ph type="sldNum" sz="quarter" idx="12"/>
          </p:nvPr>
        </p:nvSpPr>
        <p:spPr/>
        <p:txBody>
          <a:bodyPr/>
          <a:lstStyle/>
          <a:p>
            <a:fld id="{15FEAD7E-BF4A-2941-8FC0-E96033F99716}" type="slidenum">
              <a:rPr lang="en-DE" smtClean="0"/>
              <a:t>15</a:t>
            </a:fld>
            <a:endParaRPr lang="en-DE"/>
          </a:p>
        </p:txBody>
      </p:sp>
      <p:pic>
        <p:nvPicPr>
          <p:cNvPr id="6" name="Picture 5" descr="Diagram&#10;&#10;Description automatically generated">
            <a:extLst>
              <a:ext uri="{FF2B5EF4-FFF2-40B4-BE49-F238E27FC236}">
                <a16:creationId xmlns:a16="http://schemas.microsoft.com/office/drawing/2014/main" id="{45DD7E88-84CF-8BA4-0648-9BC08EB31AAB}"/>
              </a:ext>
            </a:extLst>
          </p:cNvPr>
          <p:cNvPicPr>
            <a:picLocks noChangeAspect="1"/>
          </p:cNvPicPr>
          <p:nvPr/>
        </p:nvPicPr>
        <p:blipFill>
          <a:blip r:embed="rId2"/>
          <a:stretch>
            <a:fillRect/>
          </a:stretch>
        </p:blipFill>
        <p:spPr>
          <a:xfrm>
            <a:off x="6674067" y="2154620"/>
            <a:ext cx="5457990" cy="3875964"/>
          </a:xfrm>
          <a:prstGeom prst="rect">
            <a:avLst/>
          </a:prstGeom>
        </p:spPr>
      </p:pic>
      <p:sp>
        <p:nvSpPr>
          <p:cNvPr id="7" name="TextBox 6">
            <a:extLst>
              <a:ext uri="{FF2B5EF4-FFF2-40B4-BE49-F238E27FC236}">
                <a16:creationId xmlns:a16="http://schemas.microsoft.com/office/drawing/2014/main" id="{AA43B080-9B67-8CF0-F288-F99BB90983F5}"/>
              </a:ext>
            </a:extLst>
          </p:cNvPr>
          <p:cNvSpPr txBox="1"/>
          <p:nvPr/>
        </p:nvSpPr>
        <p:spPr>
          <a:xfrm>
            <a:off x="11077036" y="5824135"/>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3333728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375CD-693C-6492-135D-D9B2018EC816}"/>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A7B34B67-E1F3-3324-0076-483145A1CE98}"/>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157525B6-9F4A-1D6F-25B0-65A7DDBC4308}"/>
              </a:ext>
            </a:extLst>
          </p:cNvPr>
          <p:cNvSpPr>
            <a:spLocks noGrp="1"/>
          </p:cNvSpPr>
          <p:nvPr>
            <p:ph type="sldNum" sz="quarter" idx="12"/>
          </p:nvPr>
        </p:nvSpPr>
        <p:spPr/>
        <p:txBody>
          <a:bodyPr/>
          <a:lstStyle/>
          <a:p>
            <a:fld id="{15FEAD7E-BF4A-2941-8FC0-E96033F99716}" type="slidenum">
              <a:rPr lang="en-DE" smtClean="0"/>
              <a:t>16</a:t>
            </a:fld>
            <a:endParaRPr lang="en-DE"/>
          </a:p>
        </p:txBody>
      </p:sp>
      <p:pic>
        <p:nvPicPr>
          <p:cNvPr id="6" name="Picture 5" descr="A picture containing text, clock&#10;&#10;Description automatically generated">
            <a:extLst>
              <a:ext uri="{FF2B5EF4-FFF2-40B4-BE49-F238E27FC236}">
                <a16:creationId xmlns:a16="http://schemas.microsoft.com/office/drawing/2014/main" id="{F2A257EF-A73B-4D0A-A645-A2A53E9B93C7}"/>
              </a:ext>
            </a:extLst>
          </p:cNvPr>
          <p:cNvPicPr>
            <a:picLocks noChangeAspect="1"/>
          </p:cNvPicPr>
          <p:nvPr/>
        </p:nvPicPr>
        <p:blipFill>
          <a:blip r:embed="rId2"/>
          <a:stretch>
            <a:fillRect/>
          </a:stretch>
        </p:blipFill>
        <p:spPr>
          <a:xfrm>
            <a:off x="4419600" y="2390243"/>
            <a:ext cx="7772400" cy="3222102"/>
          </a:xfrm>
          <a:prstGeom prst="rect">
            <a:avLst/>
          </a:prstGeom>
        </p:spPr>
      </p:pic>
      <p:sp>
        <p:nvSpPr>
          <p:cNvPr id="7" name="TextBox 6">
            <a:extLst>
              <a:ext uri="{FF2B5EF4-FFF2-40B4-BE49-F238E27FC236}">
                <a16:creationId xmlns:a16="http://schemas.microsoft.com/office/drawing/2014/main" id="{8D02FDD6-6B2A-0BF2-4378-ED5825D92929}"/>
              </a:ext>
            </a:extLst>
          </p:cNvPr>
          <p:cNvSpPr txBox="1"/>
          <p:nvPr/>
        </p:nvSpPr>
        <p:spPr>
          <a:xfrm>
            <a:off x="10872738" y="5455817"/>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2625265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C5CD4-0DFB-DE78-7B8D-A852278FD79F}"/>
              </a:ext>
            </a:extLst>
          </p:cNvPr>
          <p:cNvSpPr>
            <a:spLocks noGrp="1"/>
          </p:cNvSpPr>
          <p:nvPr>
            <p:ph type="title"/>
          </p:nvPr>
        </p:nvSpPr>
        <p:spPr/>
        <p:txBody>
          <a:bodyPr/>
          <a:lstStyle/>
          <a:p>
            <a:r>
              <a:rPr lang="en-DE" dirty="0"/>
              <a:t>Generative Adversarial Networks (GAN)</a:t>
            </a:r>
          </a:p>
        </p:txBody>
      </p:sp>
      <p:sp>
        <p:nvSpPr>
          <p:cNvPr id="3" name="Slide Number Placeholder 2">
            <a:extLst>
              <a:ext uri="{FF2B5EF4-FFF2-40B4-BE49-F238E27FC236}">
                <a16:creationId xmlns:a16="http://schemas.microsoft.com/office/drawing/2014/main" id="{4EB7830C-37B2-8275-0AD3-9AFD0228DA9A}"/>
              </a:ext>
            </a:extLst>
          </p:cNvPr>
          <p:cNvSpPr>
            <a:spLocks noGrp="1"/>
          </p:cNvSpPr>
          <p:nvPr>
            <p:ph type="sldNum" sz="quarter" idx="12"/>
          </p:nvPr>
        </p:nvSpPr>
        <p:spPr/>
        <p:txBody>
          <a:bodyPr/>
          <a:lstStyle/>
          <a:p>
            <a:fld id="{15FEAD7E-BF4A-2941-8FC0-E96033F99716}" type="slidenum">
              <a:rPr lang="en-DE" smtClean="0"/>
              <a:t>17</a:t>
            </a:fld>
            <a:endParaRPr lang="en-DE"/>
          </a:p>
        </p:txBody>
      </p:sp>
    </p:spTree>
    <p:extLst>
      <p:ext uri="{BB962C8B-B14F-4D97-AF65-F5344CB8AC3E}">
        <p14:creationId xmlns:p14="http://schemas.microsoft.com/office/powerpoint/2010/main" val="1986977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E07A-A191-C95C-EBD2-31147AA62F44}"/>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C6457CD-EC06-71FF-2800-210182C44307}"/>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FDF273B4-1BDF-71BE-915E-252D1B15B868}"/>
              </a:ext>
            </a:extLst>
          </p:cNvPr>
          <p:cNvSpPr>
            <a:spLocks noGrp="1"/>
          </p:cNvSpPr>
          <p:nvPr>
            <p:ph type="sldNum" sz="quarter" idx="12"/>
          </p:nvPr>
        </p:nvSpPr>
        <p:spPr/>
        <p:txBody>
          <a:bodyPr/>
          <a:lstStyle/>
          <a:p>
            <a:fld id="{15FEAD7E-BF4A-2941-8FC0-E96033F99716}" type="slidenum">
              <a:rPr lang="en-DE" smtClean="0"/>
              <a:t>18</a:t>
            </a:fld>
            <a:endParaRPr lang="en-DE"/>
          </a:p>
        </p:txBody>
      </p:sp>
    </p:spTree>
    <p:extLst>
      <p:ext uri="{BB962C8B-B14F-4D97-AF65-F5344CB8AC3E}">
        <p14:creationId xmlns:p14="http://schemas.microsoft.com/office/powerpoint/2010/main" val="957201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BE71-CAA7-60A3-19A9-5920C9C93BA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871E4CB-AA26-889E-F8CB-E819FADE4D07}"/>
              </a:ext>
            </a:extLst>
          </p:cNvPr>
          <p:cNvSpPr>
            <a:spLocks noGrp="1"/>
          </p:cNvSpPr>
          <p:nvPr>
            <p:ph idx="1"/>
          </p:nvPr>
        </p:nvSpPr>
        <p:spPr/>
        <p:txBody>
          <a:bodyPr/>
          <a:lstStyle/>
          <a:p>
            <a:r>
              <a:rPr lang="en-GB" b="0" i="0" u="none" strike="noStrike" dirty="0">
                <a:solidFill>
                  <a:srgbClr val="1F1F1F"/>
                </a:solidFill>
                <a:effectLst/>
                <a:latin typeface="-apple-system"/>
              </a:rPr>
              <a:t>GAN models are known for potentially unstable training and less diversity in generation due to their adversarial training nature.</a:t>
            </a:r>
            <a:endParaRPr lang="en-DE" dirty="0"/>
          </a:p>
        </p:txBody>
      </p:sp>
      <p:sp>
        <p:nvSpPr>
          <p:cNvPr id="4" name="Slide Number Placeholder 3">
            <a:extLst>
              <a:ext uri="{FF2B5EF4-FFF2-40B4-BE49-F238E27FC236}">
                <a16:creationId xmlns:a16="http://schemas.microsoft.com/office/drawing/2014/main" id="{15FAC7F5-6BBF-2834-CDED-727E370FD962}"/>
              </a:ext>
            </a:extLst>
          </p:cNvPr>
          <p:cNvSpPr>
            <a:spLocks noGrp="1"/>
          </p:cNvSpPr>
          <p:nvPr>
            <p:ph type="sldNum" sz="quarter" idx="12"/>
          </p:nvPr>
        </p:nvSpPr>
        <p:spPr/>
        <p:txBody>
          <a:bodyPr/>
          <a:lstStyle/>
          <a:p>
            <a:fld id="{15FEAD7E-BF4A-2941-8FC0-E96033F99716}" type="slidenum">
              <a:rPr lang="en-DE" smtClean="0"/>
              <a:t>19</a:t>
            </a:fld>
            <a:endParaRPr lang="en-DE"/>
          </a:p>
        </p:txBody>
      </p:sp>
    </p:spTree>
    <p:extLst>
      <p:ext uri="{BB962C8B-B14F-4D97-AF65-F5344CB8AC3E}">
        <p14:creationId xmlns:p14="http://schemas.microsoft.com/office/powerpoint/2010/main" val="3355430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78AA-5A5B-5BFC-FE8D-3035942B1D1B}"/>
              </a:ext>
            </a:extLst>
          </p:cNvPr>
          <p:cNvSpPr>
            <a:spLocks noGrp="1"/>
          </p:cNvSpPr>
          <p:nvPr>
            <p:ph type="title"/>
          </p:nvPr>
        </p:nvSpPr>
        <p:spPr/>
        <p:txBody>
          <a:bodyPr/>
          <a:lstStyle/>
          <a:p>
            <a:r>
              <a:rPr lang="en-DE" dirty="0"/>
              <a:t>Archetype: Na</a:t>
            </a:r>
            <a:r>
              <a:rPr lang="en-GB" dirty="0" err="1"/>
              <a:t>ï</a:t>
            </a:r>
            <a:r>
              <a:rPr lang="en-DE" dirty="0"/>
              <a:t>ve Bayes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43757C5-5D49-A202-B17B-F1387DD6AE5F}"/>
                  </a:ext>
                </a:extLst>
              </p:cNvPr>
              <p:cNvSpPr>
                <a:spLocks noGrp="1"/>
              </p:cNvSpPr>
              <p:nvPr>
                <p:ph idx="1"/>
              </p:nvPr>
            </p:nvSpPr>
            <p:spPr/>
            <p:txBody>
              <a:bodyPr>
                <a:normAutofit/>
              </a:bodyPr>
              <a:lstStyle/>
              <a:p>
                <a:pPr marL="0" indent="0">
                  <a:buNone/>
                </a:pPr>
                <a:r>
                  <a:rPr lang="en-GB" sz="2400" dirty="0"/>
                  <a:t>probabilistic model:</a:t>
                </a:r>
              </a:p>
              <a:p>
                <a:pPr marL="0" indent="0">
                  <a:buNone/>
                </a:pPr>
                <a:endParaRPr lang="en-GB"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𝑌</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r>
                            <a:rPr lang="en-US" sz="240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𝑝</m:t>
                              </m:r>
                            </m:sub>
                          </m:sSub>
                        </m:e>
                      </m:d>
                      <m:r>
                        <a:rPr lang="en-US" sz="2400" b="0" i="1" smtClean="0">
                          <a:latin typeface="Cambria Math" panose="02040503050406030204" pitchFamily="18" charset="0"/>
                        </a:rPr>
                        <m:t>=</m:t>
                      </m:r>
                      <m:f>
                        <m:fPr>
                          <m:ctrlPr>
                            <a:rPr lang="en-US" sz="2400" i="1">
                              <a:latin typeface="Cambria Math" panose="02040503050406030204" pitchFamily="18" charset="0"/>
                            </a:rPr>
                          </m:ctrlPr>
                        </m:fPr>
                        <m:num>
                          <m:r>
                            <a:rPr lang="en-US" sz="2400" i="1">
                              <a:latin typeface="Cambria Math" panose="02040503050406030204" pitchFamily="18"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𝑌</m:t>
                                  </m:r>
                                  <m:r>
                                    <a:rPr lang="en-US" sz="2400" b="0" i="1" smtClean="0">
                                      <a:latin typeface="Cambria Math" panose="02040503050406030204" pitchFamily="18" charset="0"/>
                                    </a:rPr>
                                    <m:t>,</m:t>
                                  </m:r>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e>
                          </m:d>
                        </m:num>
                        <m:den>
                          <m:r>
                            <a:rPr lang="en-US" sz="2400" i="1">
                              <a:latin typeface="Cambria Math" panose="02040503050406030204" pitchFamily="18"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e>
                          </m:d>
                        </m:den>
                      </m:f>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𝑌</m:t>
                              </m:r>
                            </m:e>
                          </m:d>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m:t>
                              </m:r>
                              <m:r>
                                <a:rPr lang="en-US" sz="2400" i="1" smtClean="0">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r>
                                <a:rPr lang="en-US" sz="2400" b="0" i="1" smtClean="0">
                                  <a:latin typeface="Cambria Math" panose="02040503050406030204" pitchFamily="18" charset="0"/>
                                </a:rPr>
                                <m:t>|</m:t>
                              </m:r>
                              <m:r>
                                <a:rPr lang="en-US" sz="2400" b="0" i="1" smtClean="0">
                                  <a:latin typeface="Cambria Math" panose="02040503050406030204" pitchFamily="18" charset="0"/>
                                </a:rPr>
                                <m:t>𝑌</m:t>
                              </m:r>
                            </m:e>
                          </m:d>
                        </m:num>
                        <m:den>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m:t>
                              </m:r>
                              <m:r>
                                <a:rPr lang="en-US" sz="2400" i="1" smtClean="0">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e>
                          </m:d>
                        </m:den>
                      </m:f>
                      <m:r>
                        <a:rPr lang="en-US" sz="2400" i="1">
                          <a:latin typeface="Cambria Math" panose="02040503050406030204" pitchFamily="18" charset="0"/>
                          <a:ea typeface="Cambria Math" panose="02040503050406030204" pitchFamily="18" charset="0"/>
                        </a:rPr>
                        <m:t>∝</m:t>
                      </m:r>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b="0" i="1" smtClean="0">
                              <a:latin typeface="Cambria Math" panose="02040503050406030204" pitchFamily="18" charset="0"/>
                            </a:rPr>
                            <m:t>𝑌</m:t>
                          </m:r>
                        </m:e>
                      </m:d>
                      <m:r>
                        <a:rPr lang="en-US" sz="2400" i="1">
                          <a:latin typeface="Cambria Math" panose="02040503050406030204" pitchFamily="18"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r>
                            <a:rPr lang="en-US" sz="2400" i="1">
                              <a:latin typeface="Cambria Math" panose="02040503050406030204" pitchFamily="18" charset="0"/>
                            </a:rPr>
                            <m:t>|</m:t>
                          </m:r>
                          <m:r>
                            <a:rPr lang="en-US" sz="2400" b="0" i="1" smtClean="0">
                              <a:latin typeface="Cambria Math" panose="02040503050406030204" pitchFamily="18" charset="0"/>
                            </a:rPr>
                            <m:t>𝑌</m:t>
                          </m:r>
                        </m:e>
                      </m:d>
                    </m:oMath>
                  </m:oMathPara>
                </a14:m>
                <a:endParaRPr lang="en-GB" sz="2400" dirty="0"/>
              </a:p>
              <a:p>
                <a:pPr marL="0" indent="0">
                  <a:buNone/>
                </a:pPr>
                <a:endParaRPr lang="en-GB" sz="2400" dirty="0"/>
              </a:p>
              <a:p>
                <a:pPr marL="0" indent="0">
                  <a:buNone/>
                </a:pPr>
                <a:endParaRPr lang="en-DE" sz="2400" dirty="0"/>
              </a:p>
              <a:p>
                <a:pPr marL="0" indent="0">
                  <a:buNone/>
                </a:pPr>
                <a:r>
                  <a:rPr lang="en-GB" sz="2400" dirty="0"/>
                  <a:t>approach:</a:t>
                </a:r>
              </a:p>
              <a:p>
                <a:pPr marL="457200" indent="-457200">
                  <a:buFont typeface="+mj-lt"/>
                  <a:buAutoNum type="arabicPeriod"/>
                </a:pPr>
                <a:r>
                  <a:rPr lang="en-GB" sz="2400" dirty="0"/>
                  <a:t>e</a:t>
                </a:r>
                <a:r>
                  <a:rPr lang="en-DE" sz="2400" dirty="0"/>
                  <a:t>stimate </a:t>
                </a:r>
                <a14:m>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i="1">
                            <a:latin typeface="Cambria Math" panose="02040503050406030204" pitchFamily="18" charset="0"/>
                          </a:rPr>
                          <m:t>,</m:t>
                        </m:r>
                        <m:r>
                          <a:rPr lang="en-US" sz="2400" b="1" i="1">
                            <a:latin typeface="Cambria Math" panose="02040503050406030204" pitchFamily="18" charset="0"/>
                          </a:rPr>
                          <m:t>𝑿</m:t>
                        </m:r>
                      </m:e>
                    </m:d>
                  </m:oMath>
                </a14:m>
                <a:r>
                  <a:rPr lang="en-DE" sz="2400" dirty="0"/>
                  <a:t> </a:t>
                </a:r>
                <a:r>
                  <a:rPr lang="en-DE" sz="2400" dirty="0">
                    <a:sym typeface="Wingdings" pitchFamily="2" charset="2"/>
                  </a:rPr>
                  <a:t> generative model (can be used to generate new samples)</a:t>
                </a:r>
                <a:endParaRPr lang="en-DE" sz="2400" dirty="0"/>
              </a:p>
              <a:p>
                <a:pPr marL="457200" indent="-457200">
                  <a:buFont typeface="+mj-lt"/>
                  <a:buAutoNum type="arabicPeriod"/>
                </a:pPr>
                <a:r>
                  <a:rPr lang="en-GB" sz="2400" dirty="0"/>
                  <a:t>c</a:t>
                </a:r>
                <a:r>
                  <a:rPr lang="en-DE" sz="2400" dirty="0"/>
                  <a:t>alculate </a:t>
                </a:r>
                <a14:m>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i="1">
                            <a:latin typeface="Cambria Math" panose="02040503050406030204" pitchFamily="18" charset="0"/>
                          </a:rPr>
                          <m:t>|</m:t>
                        </m:r>
                        <m:r>
                          <a:rPr lang="en-US" sz="2400" b="1" i="1">
                            <a:latin typeface="Cambria Math" panose="02040503050406030204" pitchFamily="18" charset="0"/>
                          </a:rPr>
                          <m:t>𝑿</m:t>
                        </m:r>
                      </m:e>
                    </m:d>
                  </m:oMath>
                </a14:m>
                <a:r>
                  <a:rPr lang="en-DE" sz="2400" dirty="0"/>
                  <a:t> from </a:t>
                </a:r>
                <a14:m>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b="0" i="1" smtClean="0">
                            <a:latin typeface="Cambria Math" panose="02040503050406030204" pitchFamily="18" charset="0"/>
                          </a:rPr>
                          <m:t>,</m:t>
                        </m:r>
                        <m:r>
                          <a:rPr lang="en-US" sz="2400" b="1" i="1">
                            <a:latin typeface="Cambria Math" panose="02040503050406030204" pitchFamily="18" charset="0"/>
                          </a:rPr>
                          <m:t>𝑿</m:t>
                        </m:r>
                      </m:e>
                    </m:d>
                  </m:oMath>
                </a14:m>
                <a:r>
                  <a:rPr lang="en-DE" sz="2400" dirty="0"/>
                  <a:t> </a:t>
                </a:r>
                <a:r>
                  <a:rPr lang="en-DE" sz="2400" dirty="0">
                    <a:sym typeface="Wingdings" pitchFamily="2" charset="2"/>
                  </a:rPr>
                  <a:t> used for discriminative task (classification)</a:t>
                </a:r>
                <a:endParaRPr lang="en-DE" sz="2400" dirty="0"/>
              </a:p>
            </p:txBody>
          </p:sp>
        </mc:Choice>
        <mc:Fallback xmlns="">
          <p:sp>
            <p:nvSpPr>
              <p:cNvPr id="3" name="Content Placeholder 2">
                <a:extLst>
                  <a:ext uri="{FF2B5EF4-FFF2-40B4-BE49-F238E27FC236}">
                    <a16:creationId xmlns:a16="http://schemas.microsoft.com/office/drawing/2014/main" id="{743757C5-5D49-A202-B17B-F1387DD6AE5F}"/>
                  </a:ext>
                </a:extLst>
              </p:cNvPr>
              <p:cNvSpPr>
                <a:spLocks noGrp="1" noRot="1" noChangeAspect="1" noMove="1" noResize="1" noEditPoints="1" noAdjustHandles="1" noChangeArrowheads="1" noChangeShapeType="1" noTextEdit="1"/>
              </p:cNvSpPr>
              <p:nvPr>
                <p:ph idx="1"/>
              </p:nvPr>
            </p:nvSpPr>
            <p:spPr>
              <a:blipFill>
                <a:blip r:embed="rId2"/>
                <a:stretch>
                  <a:fillRect l="-965" t="-1744"/>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1D017B2F-5526-DB8A-4B94-1355DF0EFEA8}"/>
              </a:ext>
            </a:extLst>
          </p:cNvPr>
          <p:cNvSpPr>
            <a:spLocks noGrp="1"/>
          </p:cNvSpPr>
          <p:nvPr>
            <p:ph type="sldNum" sz="quarter" idx="12"/>
          </p:nvPr>
        </p:nvSpPr>
        <p:spPr/>
        <p:txBody>
          <a:bodyPr/>
          <a:lstStyle/>
          <a:p>
            <a:fld id="{15FEAD7E-BF4A-2941-8FC0-E96033F99716}" type="slidenum">
              <a:rPr lang="en-DE" smtClean="0"/>
              <a:t>2</a:t>
            </a:fld>
            <a:endParaRPr lang="en-DE"/>
          </a:p>
        </p:txBody>
      </p:sp>
      <p:sp>
        <p:nvSpPr>
          <p:cNvPr id="5" name="TextBox 4">
            <a:extLst>
              <a:ext uri="{FF2B5EF4-FFF2-40B4-BE49-F238E27FC236}">
                <a16:creationId xmlns:a16="http://schemas.microsoft.com/office/drawing/2014/main" id="{7A203D9B-CDDA-7543-4ED8-8A01FF0B0986}"/>
              </a:ext>
            </a:extLst>
          </p:cNvPr>
          <p:cNvSpPr txBox="1"/>
          <p:nvPr/>
        </p:nvSpPr>
        <p:spPr>
          <a:xfrm>
            <a:off x="8692055" y="4001294"/>
            <a:ext cx="2148473" cy="461665"/>
          </a:xfrm>
          <a:prstGeom prst="rect">
            <a:avLst/>
          </a:prstGeom>
          <a:noFill/>
        </p:spPr>
        <p:txBody>
          <a:bodyPr wrap="none" rtlCol="0">
            <a:spAutoFit/>
          </a:bodyPr>
          <a:lstStyle/>
          <a:p>
            <a:r>
              <a:rPr lang="en-GB" sz="2400" dirty="0"/>
              <a:t>t</a:t>
            </a:r>
            <a:r>
              <a:rPr lang="en-DE" sz="2400" dirty="0"/>
              <a:t>o be estimated</a:t>
            </a:r>
          </a:p>
        </p:txBody>
      </p:sp>
      <p:cxnSp>
        <p:nvCxnSpPr>
          <p:cNvPr id="7" name="Straight Arrow Connector 6">
            <a:extLst>
              <a:ext uri="{FF2B5EF4-FFF2-40B4-BE49-F238E27FC236}">
                <a16:creationId xmlns:a16="http://schemas.microsoft.com/office/drawing/2014/main" id="{963D5623-06FF-D099-F922-775F7AA2AF6B}"/>
              </a:ext>
            </a:extLst>
          </p:cNvPr>
          <p:cNvCxnSpPr>
            <a:stCxn id="5" idx="0"/>
          </p:cNvCxnSpPr>
          <p:nvPr/>
        </p:nvCxnSpPr>
        <p:spPr>
          <a:xfrm flipH="1" flipV="1">
            <a:off x="9511862" y="3321269"/>
            <a:ext cx="254430" cy="6800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0482493-28B6-C751-3250-7A3EAF1302CF}"/>
              </a:ext>
            </a:extLst>
          </p:cNvPr>
          <p:cNvSpPr txBox="1"/>
          <p:nvPr/>
        </p:nvSpPr>
        <p:spPr>
          <a:xfrm>
            <a:off x="3552059" y="3998147"/>
            <a:ext cx="1542538" cy="461665"/>
          </a:xfrm>
          <a:prstGeom prst="rect">
            <a:avLst/>
          </a:prstGeom>
          <a:noFill/>
        </p:spPr>
        <p:txBody>
          <a:bodyPr wrap="none" rtlCol="0">
            <a:spAutoFit/>
          </a:bodyPr>
          <a:lstStyle/>
          <a:p>
            <a:r>
              <a:rPr lang="en-DE" sz="2400" dirty="0"/>
              <a:t>Bayes’ rule</a:t>
            </a:r>
          </a:p>
        </p:txBody>
      </p:sp>
      <p:cxnSp>
        <p:nvCxnSpPr>
          <p:cNvPr id="10" name="Straight Arrow Connector 9">
            <a:extLst>
              <a:ext uri="{FF2B5EF4-FFF2-40B4-BE49-F238E27FC236}">
                <a16:creationId xmlns:a16="http://schemas.microsoft.com/office/drawing/2014/main" id="{A89C127F-C2D6-CA68-02C6-2AFE3852671B}"/>
              </a:ext>
            </a:extLst>
          </p:cNvPr>
          <p:cNvCxnSpPr>
            <a:cxnSpLocks/>
          </p:cNvCxnSpPr>
          <p:nvPr/>
        </p:nvCxnSpPr>
        <p:spPr>
          <a:xfrm flipV="1">
            <a:off x="4470473" y="3226676"/>
            <a:ext cx="915168" cy="7714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24147B-00F3-452B-9A57-88CC8727CC1F}"/>
              </a:ext>
            </a:extLst>
          </p:cNvPr>
          <p:cNvCxnSpPr>
            <a:cxnSpLocks/>
            <a:stCxn id="8" idx="0"/>
          </p:cNvCxnSpPr>
          <p:nvPr/>
        </p:nvCxnSpPr>
        <p:spPr>
          <a:xfrm flipH="1" flipV="1">
            <a:off x="3170763" y="3226676"/>
            <a:ext cx="1152565" cy="7714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185A6A9-E92D-4F38-7B4D-2659B03A7729}"/>
              </a:ext>
            </a:extLst>
          </p:cNvPr>
          <p:cNvSpPr txBox="1"/>
          <p:nvPr/>
        </p:nvSpPr>
        <p:spPr>
          <a:xfrm>
            <a:off x="6263121" y="3998147"/>
            <a:ext cx="1260410" cy="461665"/>
          </a:xfrm>
          <a:prstGeom prst="rect">
            <a:avLst/>
          </a:prstGeom>
          <a:noFill/>
        </p:spPr>
        <p:txBody>
          <a:bodyPr wrap="none" rtlCol="0">
            <a:spAutoFit/>
          </a:bodyPr>
          <a:lstStyle/>
          <a:p>
            <a:r>
              <a:rPr lang="en-DE" sz="2400" dirty="0"/>
              <a:t>constant</a:t>
            </a:r>
          </a:p>
        </p:txBody>
      </p:sp>
      <p:cxnSp>
        <p:nvCxnSpPr>
          <p:cNvPr id="19" name="Straight Arrow Connector 18">
            <a:extLst>
              <a:ext uri="{FF2B5EF4-FFF2-40B4-BE49-F238E27FC236}">
                <a16:creationId xmlns:a16="http://schemas.microsoft.com/office/drawing/2014/main" id="{9EB3173C-3F08-C706-6AE4-AF6A3C49642B}"/>
              </a:ext>
            </a:extLst>
          </p:cNvPr>
          <p:cNvCxnSpPr>
            <a:stCxn id="17" idx="0"/>
          </p:cNvCxnSpPr>
          <p:nvPr/>
        </p:nvCxnSpPr>
        <p:spPr>
          <a:xfrm flipH="1" flipV="1">
            <a:off x="6408643" y="3531476"/>
            <a:ext cx="484683" cy="4666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2643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373A-E75C-35A2-AEAD-2469C41D6B4D}"/>
              </a:ext>
            </a:extLst>
          </p:cNvPr>
          <p:cNvSpPr>
            <a:spLocks noGrp="1"/>
          </p:cNvSpPr>
          <p:nvPr>
            <p:ph type="title"/>
          </p:nvPr>
        </p:nvSpPr>
        <p:spPr/>
        <p:txBody>
          <a:bodyPr/>
          <a:lstStyle/>
          <a:p>
            <a:r>
              <a:rPr lang="en-DE" dirty="0"/>
              <a:t>Flow-Based Methods</a:t>
            </a:r>
          </a:p>
        </p:txBody>
      </p:sp>
      <p:sp>
        <p:nvSpPr>
          <p:cNvPr id="3" name="Slide Number Placeholder 2">
            <a:extLst>
              <a:ext uri="{FF2B5EF4-FFF2-40B4-BE49-F238E27FC236}">
                <a16:creationId xmlns:a16="http://schemas.microsoft.com/office/drawing/2014/main" id="{84725C0C-6EDB-5BB9-83D9-3CF5095AEFDD}"/>
              </a:ext>
            </a:extLst>
          </p:cNvPr>
          <p:cNvSpPr>
            <a:spLocks noGrp="1"/>
          </p:cNvSpPr>
          <p:nvPr>
            <p:ph type="sldNum" sz="quarter" idx="12"/>
          </p:nvPr>
        </p:nvSpPr>
        <p:spPr/>
        <p:txBody>
          <a:bodyPr/>
          <a:lstStyle/>
          <a:p>
            <a:fld id="{15FEAD7E-BF4A-2941-8FC0-E96033F99716}" type="slidenum">
              <a:rPr lang="en-DE" smtClean="0"/>
              <a:t>20</a:t>
            </a:fld>
            <a:endParaRPr lang="en-DE"/>
          </a:p>
        </p:txBody>
      </p:sp>
    </p:spTree>
    <p:extLst>
      <p:ext uri="{BB962C8B-B14F-4D97-AF65-F5344CB8AC3E}">
        <p14:creationId xmlns:p14="http://schemas.microsoft.com/office/powerpoint/2010/main" val="2088229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7701-B125-DCEF-42F3-BED06A4B9D82}"/>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242BEA5-E2CA-F3AB-A57E-1AD20441395A}"/>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7044FA10-ED4D-B4AA-73E5-F11A7702BA35}"/>
              </a:ext>
            </a:extLst>
          </p:cNvPr>
          <p:cNvSpPr>
            <a:spLocks noGrp="1"/>
          </p:cNvSpPr>
          <p:nvPr>
            <p:ph type="sldNum" sz="quarter" idx="12"/>
          </p:nvPr>
        </p:nvSpPr>
        <p:spPr/>
        <p:txBody>
          <a:bodyPr/>
          <a:lstStyle/>
          <a:p>
            <a:fld id="{15FEAD7E-BF4A-2941-8FC0-E96033F99716}" type="slidenum">
              <a:rPr lang="en-DE" smtClean="0"/>
              <a:t>21</a:t>
            </a:fld>
            <a:endParaRPr lang="en-DE"/>
          </a:p>
        </p:txBody>
      </p:sp>
    </p:spTree>
    <p:extLst>
      <p:ext uri="{BB962C8B-B14F-4D97-AF65-F5344CB8AC3E}">
        <p14:creationId xmlns:p14="http://schemas.microsoft.com/office/powerpoint/2010/main" val="2200938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1FA2-5479-3118-F511-5B3EDDB8DBB7}"/>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0FF2C203-C39D-A2C4-1660-812D573380CE}"/>
              </a:ext>
            </a:extLst>
          </p:cNvPr>
          <p:cNvSpPr>
            <a:spLocks noGrp="1"/>
          </p:cNvSpPr>
          <p:nvPr>
            <p:ph idx="1"/>
          </p:nvPr>
        </p:nvSpPr>
        <p:spPr/>
        <p:txBody>
          <a:bodyPr/>
          <a:lstStyle/>
          <a:p>
            <a:r>
              <a:rPr lang="en-GB" b="0" i="0" u="none" strike="noStrike" dirty="0">
                <a:solidFill>
                  <a:srgbClr val="1F1F1F"/>
                </a:solidFill>
                <a:effectLst/>
                <a:latin typeface="-apple-system"/>
              </a:rPr>
              <a:t>Flow models have to use specialized architectures to construct reversible transform.</a:t>
            </a:r>
            <a:endParaRPr lang="en-DE" dirty="0"/>
          </a:p>
        </p:txBody>
      </p:sp>
      <p:sp>
        <p:nvSpPr>
          <p:cNvPr id="4" name="Slide Number Placeholder 3">
            <a:extLst>
              <a:ext uri="{FF2B5EF4-FFF2-40B4-BE49-F238E27FC236}">
                <a16:creationId xmlns:a16="http://schemas.microsoft.com/office/drawing/2014/main" id="{46FDD772-EE06-5AF8-2DE0-88C457542D6B}"/>
              </a:ext>
            </a:extLst>
          </p:cNvPr>
          <p:cNvSpPr>
            <a:spLocks noGrp="1"/>
          </p:cNvSpPr>
          <p:nvPr>
            <p:ph type="sldNum" sz="quarter" idx="12"/>
          </p:nvPr>
        </p:nvSpPr>
        <p:spPr/>
        <p:txBody>
          <a:bodyPr/>
          <a:lstStyle/>
          <a:p>
            <a:fld id="{15FEAD7E-BF4A-2941-8FC0-E96033F99716}" type="slidenum">
              <a:rPr lang="en-DE" smtClean="0"/>
              <a:t>22</a:t>
            </a:fld>
            <a:endParaRPr lang="en-DE"/>
          </a:p>
        </p:txBody>
      </p:sp>
    </p:spTree>
    <p:extLst>
      <p:ext uri="{BB962C8B-B14F-4D97-AF65-F5344CB8AC3E}">
        <p14:creationId xmlns:p14="http://schemas.microsoft.com/office/powerpoint/2010/main" val="24647723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0DCEC-AAB5-3F9D-1354-CA63F24EC324}"/>
              </a:ext>
            </a:extLst>
          </p:cNvPr>
          <p:cNvSpPr>
            <a:spLocks noGrp="1"/>
          </p:cNvSpPr>
          <p:nvPr>
            <p:ph type="title"/>
          </p:nvPr>
        </p:nvSpPr>
        <p:spPr/>
        <p:txBody>
          <a:bodyPr/>
          <a:lstStyle/>
          <a:p>
            <a:r>
              <a:rPr lang="en-GB" dirty="0"/>
              <a:t>E</a:t>
            </a:r>
            <a:r>
              <a:rPr lang="en-DE" dirty="0"/>
              <a:t>nergy-Based Methods</a:t>
            </a:r>
          </a:p>
        </p:txBody>
      </p:sp>
      <p:sp>
        <p:nvSpPr>
          <p:cNvPr id="3" name="Slide Number Placeholder 2">
            <a:extLst>
              <a:ext uri="{FF2B5EF4-FFF2-40B4-BE49-F238E27FC236}">
                <a16:creationId xmlns:a16="http://schemas.microsoft.com/office/drawing/2014/main" id="{59322152-72EB-B25C-6A3F-AEF7E3F01991}"/>
              </a:ext>
            </a:extLst>
          </p:cNvPr>
          <p:cNvSpPr>
            <a:spLocks noGrp="1"/>
          </p:cNvSpPr>
          <p:nvPr>
            <p:ph type="sldNum" sz="quarter" idx="12"/>
          </p:nvPr>
        </p:nvSpPr>
        <p:spPr/>
        <p:txBody>
          <a:bodyPr/>
          <a:lstStyle/>
          <a:p>
            <a:fld id="{15FEAD7E-BF4A-2941-8FC0-E96033F99716}" type="slidenum">
              <a:rPr lang="en-DE" smtClean="0"/>
              <a:t>23</a:t>
            </a:fld>
            <a:endParaRPr lang="en-DE"/>
          </a:p>
        </p:txBody>
      </p:sp>
    </p:spTree>
    <p:extLst>
      <p:ext uri="{BB962C8B-B14F-4D97-AF65-F5344CB8AC3E}">
        <p14:creationId xmlns:p14="http://schemas.microsoft.com/office/powerpoint/2010/main" val="24903446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5BB5F-DA93-DE50-AE77-DF7F86C935D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5A98BCD5-48CF-8DBE-668C-CFDA68B147CC}"/>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BF10E48F-5C97-F59F-8852-66A0B479911A}"/>
              </a:ext>
            </a:extLst>
          </p:cNvPr>
          <p:cNvSpPr>
            <a:spLocks noGrp="1"/>
          </p:cNvSpPr>
          <p:nvPr>
            <p:ph type="sldNum" sz="quarter" idx="12"/>
          </p:nvPr>
        </p:nvSpPr>
        <p:spPr/>
        <p:txBody>
          <a:bodyPr/>
          <a:lstStyle/>
          <a:p>
            <a:fld id="{15FEAD7E-BF4A-2941-8FC0-E96033F99716}" type="slidenum">
              <a:rPr lang="en-DE" smtClean="0"/>
              <a:t>24</a:t>
            </a:fld>
            <a:endParaRPr lang="en-DE"/>
          </a:p>
        </p:txBody>
      </p:sp>
    </p:spTree>
    <p:extLst>
      <p:ext uri="{BB962C8B-B14F-4D97-AF65-F5344CB8AC3E}">
        <p14:creationId xmlns:p14="http://schemas.microsoft.com/office/powerpoint/2010/main" val="2946725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Diffusion Models</a:t>
            </a:r>
          </a:p>
        </p:txBody>
      </p:sp>
      <p:sp>
        <p:nvSpPr>
          <p:cNvPr id="3" name="Slide Number Placeholder 2">
            <a:extLst>
              <a:ext uri="{FF2B5EF4-FFF2-40B4-BE49-F238E27FC236}">
                <a16:creationId xmlns:a16="http://schemas.microsoft.com/office/drawing/2014/main" id="{9DEFF6B7-13C1-F748-6F8D-8A534F4E824B}"/>
              </a:ext>
            </a:extLst>
          </p:cNvPr>
          <p:cNvSpPr>
            <a:spLocks noGrp="1"/>
          </p:cNvSpPr>
          <p:nvPr>
            <p:ph type="sldNum" sz="quarter" idx="12"/>
          </p:nvPr>
        </p:nvSpPr>
        <p:spPr/>
        <p:txBody>
          <a:bodyPr/>
          <a:lstStyle/>
          <a:p>
            <a:fld id="{15FEAD7E-BF4A-2941-8FC0-E96033F99716}" type="slidenum">
              <a:rPr lang="en-DE" smtClean="0"/>
              <a:t>25</a:t>
            </a:fld>
            <a:endParaRPr lang="en-DE"/>
          </a:p>
        </p:txBody>
      </p:sp>
    </p:spTree>
    <p:extLst>
      <p:ext uri="{BB962C8B-B14F-4D97-AF65-F5344CB8AC3E}">
        <p14:creationId xmlns:p14="http://schemas.microsoft.com/office/powerpoint/2010/main" val="20870557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6AEB-33FF-554F-A4BD-3BA42461992A}"/>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673B06B-EBFF-6687-2F4E-F25994BCEFC9}"/>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4A398AEB-5FC3-9A46-793A-E8EDEC66F1FC}"/>
              </a:ext>
            </a:extLst>
          </p:cNvPr>
          <p:cNvSpPr>
            <a:spLocks noGrp="1"/>
          </p:cNvSpPr>
          <p:nvPr>
            <p:ph type="sldNum" sz="quarter" idx="12"/>
          </p:nvPr>
        </p:nvSpPr>
        <p:spPr/>
        <p:txBody>
          <a:bodyPr/>
          <a:lstStyle/>
          <a:p>
            <a:fld id="{15FEAD7E-BF4A-2941-8FC0-E96033F99716}" type="slidenum">
              <a:rPr lang="en-DE" smtClean="0"/>
              <a:t>26</a:t>
            </a:fld>
            <a:endParaRPr lang="en-DE"/>
          </a:p>
        </p:txBody>
      </p:sp>
    </p:spTree>
    <p:extLst>
      <p:ext uri="{BB962C8B-B14F-4D97-AF65-F5344CB8AC3E}">
        <p14:creationId xmlns:p14="http://schemas.microsoft.com/office/powerpoint/2010/main" val="1436060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B2973-E734-C7FE-FCA8-5D4F74443841}"/>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93E0269-7FAD-DADB-8882-400C8BE6B4AB}"/>
              </a:ext>
            </a:extLst>
          </p:cNvPr>
          <p:cNvSpPr>
            <a:spLocks noGrp="1"/>
          </p:cNvSpPr>
          <p:nvPr>
            <p:ph idx="1"/>
          </p:nvPr>
        </p:nvSpPr>
        <p:spPr/>
        <p:txBody>
          <a:bodyPr/>
          <a:lstStyle/>
          <a:p>
            <a:r>
              <a:rPr lang="en-GB" b="0" i="0" u="none" strike="noStrike" dirty="0">
                <a:solidFill>
                  <a:srgbClr val="1F1F1F"/>
                </a:solidFill>
                <a:effectLst/>
                <a:latin typeface="-apple-system"/>
              </a:rPr>
              <a:t>Diffusion models are inspired by non-equilibrium thermodynamics. They define a Markov chain of diffusion steps to slowly add random noise to data and then learn to reverse the diffusion process to construct desired data samples from the noise. Unlike VAE or flow models, diffusion models are learned with a fixed procedure and the latent variable has high dimensionality (same as the original data).</a:t>
            </a:r>
            <a:endParaRPr lang="en-DE" dirty="0"/>
          </a:p>
        </p:txBody>
      </p:sp>
      <p:sp>
        <p:nvSpPr>
          <p:cNvPr id="4" name="Slide Number Placeholder 3">
            <a:extLst>
              <a:ext uri="{FF2B5EF4-FFF2-40B4-BE49-F238E27FC236}">
                <a16:creationId xmlns:a16="http://schemas.microsoft.com/office/drawing/2014/main" id="{67CB6765-FCD5-5541-8F77-521F5FC2FBBC}"/>
              </a:ext>
            </a:extLst>
          </p:cNvPr>
          <p:cNvSpPr>
            <a:spLocks noGrp="1"/>
          </p:cNvSpPr>
          <p:nvPr>
            <p:ph type="sldNum" sz="quarter" idx="12"/>
          </p:nvPr>
        </p:nvSpPr>
        <p:spPr/>
        <p:txBody>
          <a:bodyPr/>
          <a:lstStyle/>
          <a:p>
            <a:fld id="{15FEAD7E-BF4A-2941-8FC0-E96033F99716}" type="slidenum">
              <a:rPr lang="en-DE" smtClean="0"/>
              <a:t>27</a:t>
            </a:fld>
            <a:endParaRPr lang="en-DE"/>
          </a:p>
        </p:txBody>
      </p:sp>
    </p:spTree>
    <p:extLst>
      <p:ext uri="{BB962C8B-B14F-4D97-AF65-F5344CB8AC3E}">
        <p14:creationId xmlns:p14="http://schemas.microsoft.com/office/powerpoint/2010/main" val="288759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E1F08-C4F8-29DD-E0F8-BA5CB148CA05}"/>
              </a:ext>
            </a:extLst>
          </p:cNvPr>
          <p:cNvSpPr>
            <a:spLocks noGrp="1"/>
          </p:cNvSpPr>
          <p:nvPr>
            <p:ph type="title"/>
          </p:nvPr>
        </p:nvSpPr>
        <p:spPr/>
        <p:txBody>
          <a:bodyPr/>
          <a:lstStyle/>
          <a:p>
            <a:r>
              <a:rPr lang="en-DE" dirty="0"/>
              <a:t>Image Generation</a:t>
            </a:r>
          </a:p>
        </p:txBody>
      </p:sp>
      <p:sp>
        <p:nvSpPr>
          <p:cNvPr id="3" name="Content Placeholder 2">
            <a:extLst>
              <a:ext uri="{FF2B5EF4-FFF2-40B4-BE49-F238E27FC236}">
                <a16:creationId xmlns:a16="http://schemas.microsoft.com/office/drawing/2014/main" id="{83E40652-6102-DCB9-0885-2FCD85D621F9}"/>
              </a:ext>
            </a:extLst>
          </p:cNvPr>
          <p:cNvSpPr>
            <a:spLocks noGrp="1"/>
          </p:cNvSpPr>
          <p:nvPr>
            <p:ph idx="1"/>
          </p:nvPr>
        </p:nvSpPr>
        <p:spPr/>
        <p:txBody>
          <a:bodyPr/>
          <a:lstStyle/>
          <a:p>
            <a:pPr marL="0" indent="0">
              <a:buNone/>
            </a:pPr>
            <a:r>
              <a:rPr lang="en-DE" dirty="0">
                <a:hlinkClick r:id="rId2"/>
              </a:rPr>
              <a:t>DALL-E 2</a:t>
            </a:r>
            <a:endParaRPr lang="en-DE" dirty="0"/>
          </a:p>
        </p:txBody>
      </p:sp>
      <p:sp>
        <p:nvSpPr>
          <p:cNvPr id="4" name="Slide Number Placeholder 3">
            <a:extLst>
              <a:ext uri="{FF2B5EF4-FFF2-40B4-BE49-F238E27FC236}">
                <a16:creationId xmlns:a16="http://schemas.microsoft.com/office/drawing/2014/main" id="{83CCFA9F-2FFB-0EBF-0A2D-0309E41F5F1F}"/>
              </a:ext>
            </a:extLst>
          </p:cNvPr>
          <p:cNvSpPr>
            <a:spLocks noGrp="1"/>
          </p:cNvSpPr>
          <p:nvPr>
            <p:ph type="sldNum" sz="quarter" idx="12"/>
          </p:nvPr>
        </p:nvSpPr>
        <p:spPr/>
        <p:txBody>
          <a:bodyPr/>
          <a:lstStyle/>
          <a:p>
            <a:fld id="{849D05A8-43E9-1C49-8606-50AB68220DEC}" type="slidenum">
              <a:rPr lang="en-DE" smtClean="0"/>
              <a:t>28</a:t>
            </a:fld>
            <a:endParaRPr lang="en-DE"/>
          </a:p>
        </p:txBody>
      </p:sp>
    </p:spTree>
    <p:extLst>
      <p:ext uri="{BB962C8B-B14F-4D97-AF65-F5344CB8AC3E}">
        <p14:creationId xmlns:p14="http://schemas.microsoft.com/office/powerpoint/2010/main" val="26875239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A51B0-B675-9AC9-9586-A1C13D40384B}"/>
              </a:ext>
            </a:extLst>
          </p:cNvPr>
          <p:cNvSpPr>
            <a:spLocks noGrp="1"/>
          </p:cNvSpPr>
          <p:nvPr>
            <p:ph type="title"/>
          </p:nvPr>
        </p:nvSpPr>
        <p:spPr/>
        <p:txBody>
          <a:bodyPr/>
          <a:lstStyle/>
          <a:p>
            <a:r>
              <a:rPr lang="en-DE" dirty="0"/>
              <a:t>…</a:t>
            </a:r>
          </a:p>
        </p:txBody>
      </p:sp>
      <p:sp>
        <p:nvSpPr>
          <p:cNvPr id="3" name="Content Placeholder 2">
            <a:extLst>
              <a:ext uri="{FF2B5EF4-FFF2-40B4-BE49-F238E27FC236}">
                <a16:creationId xmlns:a16="http://schemas.microsoft.com/office/drawing/2014/main" id="{8738E5D0-4691-0760-335D-AF66A61BD5F2}"/>
              </a:ext>
            </a:extLst>
          </p:cNvPr>
          <p:cNvSpPr>
            <a:spLocks noGrp="1"/>
          </p:cNvSpPr>
          <p:nvPr>
            <p:ph idx="1"/>
          </p:nvPr>
        </p:nvSpPr>
        <p:spPr/>
        <p:txBody>
          <a:bodyPr/>
          <a:lstStyle/>
          <a:p>
            <a:pPr marL="0" indent="0">
              <a:buNone/>
            </a:pPr>
            <a:r>
              <a:rPr lang="en-DE" dirty="0">
                <a:hlinkClick r:id="rId2"/>
              </a:rPr>
              <a:t>Stable Diffusion</a:t>
            </a:r>
            <a:endParaRPr lang="en-DE" dirty="0">
              <a:hlinkClick r:id="rId3"/>
            </a:endParaRPr>
          </a:p>
          <a:p>
            <a:pPr marL="0" indent="0">
              <a:buNone/>
            </a:pPr>
            <a:r>
              <a:rPr lang="en-DE" dirty="0">
                <a:hlinkClick r:id="rId3"/>
              </a:rPr>
              <a:t>DreamStudio</a:t>
            </a:r>
            <a:endParaRPr lang="en-DE" dirty="0"/>
          </a:p>
        </p:txBody>
      </p:sp>
      <p:sp>
        <p:nvSpPr>
          <p:cNvPr id="4" name="Slide Number Placeholder 3">
            <a:extLst>
              <a:ext uri="{FF2B5EF4-FFF2-40B4-BE49-F238E27FC236}">
                <a16:creationId xmlns:a16="http://schemas.microsoft.com/office/drawing/2014/main" id="{BC8BAF30-DF74-5259-1372-7126D2ADA2A9}"/>
              </a:ext>
            </a:extLst>
          </p:cNvPr>
          <p:cNvSpPr>
            <a:spLocks noGrp="1"/>
          </p:cNvSpPr>
          <p:nvPr>
            <p:ph type="sldNum" sz="quarter" idx="12"/>
          </p:nvPr>
        </p:nvSpPr>
        <p:spPr/>
        <p:txBody>
          <a:bodyPr/>
          <a:lstStyle/>
          <a:p>
            <a:fld id="{15FEAD7E-BF4A-2941-8FC0-E96033F99716}" type="slidenum">
              <a:rPr lang="en-DE" smtClean="0"/>
              <a:t>29</a:t>
            </a:fld>
            <a:endParaRPr lang="en-DE"/>
          </a:p>
        </p:txBody>
      </p:sp>
      <p:pic>
        <p:nvPicPr>
          <p:cNvPr id="6" name="Picture 5" descr="A screenshot of a video game&#10;&#10;Description automatically generated with low confidence">
            <a:extLst>
              <a:ext uri="{FF2B5EF4-FFF2-40B4-BE49-F238E27FC236}">
                <a16:creationId xmlns:a16="http://schemas.microsoft.com/office/drawing/2014/main" id="{7B52EE23-6379-FDFA-0B38-329F41F72762}"/>
              </a:ext>
            </a:extLst>
          </p:cNvPr>
          <p:cNvPicPr>
            <a:picLocks noChangeAspect="1"/>
          </p:cNvPicPr>
          <p:nvPr/>
        </p:nvPicPr>
        <p:blipFill>
          <a:blip r:embed="rId4"/>
          <a:stretch>
            <a:fillRect/>
          </a:stretch>
        </p:blipFill>
        <p:spPr>
          <a:xfrm>
            <a:off x="6413757" y="1006229"/>
            <a:ext cx="5608119" cy="5260428"/>
          </a:xfrm>
          <a:prstGeom prst="rect">
            <a:avLst/>
          </a:prstGeom>
        </p:spPr>
      </p:pic>
    </p:spTree>
    <p:extLst>
      <p:ext uri="{BB962C8B-B14F-4D97-AF65-F5344CB8AC3E}">
        <p14:creationId xmlns:p14="http://schemas.microsoft.com/office/powerpoint/2010/main" val="4249363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ACFBB-149A-B6DB-E47B-866368707FD0}"/>
              </a:ext>
            </a:extLst>
          </p:cNvPr>
          <p:cNvSpPr>
            <a:spLocks noGrp="1"/>
          </p:cNvSpPr>
          <p:nvPr>
            <p:ph type="title"/>
          </p:nvPr>
        </p:nvSpPr>
        <p:spPr/>
        <p:txBody>
          <a:bodyPr/>
          <a:lstStyle/>
          <a:p>
            <a:r>
              <a:rPr lang="en-DE" dirty="0"/>
              <a:t>Independence Assumption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70B3D22-54FE-E573-7737-2AC05C1E8793}"/>
                  </a:ext>
                </a:extLst>
              </p:cNvPr>
              <p:cNvSpPr>
                <a:spLocks noGrp="1"/>
              </p:cNvSpPr>
              <p:nvPr>
                <p:ph idx="1"/>
              </p:nvPr>
            </p:nvSpPr>
            <p:spPr/>
            <p:txBody>
              <a:bodyPr>
                <a:noAutofit/>
              </a:bodyPr>
              <a:lstStyle/>
              <a:p>
                <a:pPr marL="0" indent="0">
                  <a:buNone/>
                </a:pPr>
                <a:r>
                  <a:rPr lang="en-GB" dirty="0"/>
                  <a:t>(n</a:t>
                </a:r>
                <a:r>
                  <a:rPr lang="en-DE" dirty="0"/>
                  <a:t>a</a:t>
                </a:r>
                <a:r>
                  <a:rPr lang="en-GB" dirty="0" err="1"/>
                  <a:t>ï</a:t>
                </a:r>
                <a:r>
                  <a:rPr lang="en-DE" dirty="0"/>
                  <a:t>ve</a:t>
                </a:r>
                <a:r>
                  <a:rPr lang="en-GB" dirty="0"/>
                  <a:t>) a</a:t>
                </a:r>
                <a:r>
                  <a:rPr lang="en-DE" dirty="0"/>
                  <a:t>ssumption: conditional independence of features given target</a:t>
                </a:r>
              </a:p>
              <a:p>
                <a:pPr marL="0" indent="0">
                  <a:buNone/>
                </a:pPr>
                <a:endParaRPr lang="en-GB" b="0" i="0" u="none" strike="noStrike" dirty="0">
                  <a:solidFill>
                    <a:srgbClr val="202122"/>
                  </a:solidFill>
                  <a:effectLst/>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𝑗</m:t>
                              </m:r>
                            </m:sub>
                          </m:sSub>
                          <m:r>
                            <a:rPr lang="en-US" b="0" i="1" smtClean="0">
                              <a:latin typeface="Cambria Math" panose="02040503050406030204" pitchFamily="18" charset="0"/>
                            </a:rPr>
                            <m:t>|</m:t>
                          </m:r>
                          <m:r>
                            <a:rPr lang="en-US" b="0" i="1" smtClean="0">
                              <a:latin typeface="Cambria Math" panose="02040503050406030204" pitchFamily="18" charset="0"/>
                            </a:rPr>
                            <m:t>𝑌</m:t>
                          </m:r>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rPr>
                                <m:t>𝑗</m:t>
                              </m:r>
                              <m:r>
                                <a:rPr lang="en-US" b="0" i="1" smtClean="0">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𝑗</m:t>
                              </m:r>
                              <m:r>
                                <a:rPr lang="en-US" b="0" i="1" smtClean="0">
                                  <a:latin typeface="Cambria Math" panose="02040503050406030204" pitchFamily="18" charset="0"/>
                                </a:rPr>
                                <m:t>+1</m:t>
                              </m:r>
                            </m:sub>
                          </m:sSub>
                          <m:r>
                            <a:rPr lang="en-US" b="0" i="1" smtClean="0">
                              <a:latin typeface="Cambria Math" panose="02040503050406030204" pitchFamily="18" charset="0"/>
                            </a:rPr>
                            <m:t>,</m:t>
                          </m:r>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𝑝</m:t>
                              </m:r>
                            </m:sub>
                          </m:sSub>
                        </m:e>
                      </m:d>
                      <m:r>
                        <a:rPr lang="en-US" b="0" i="1" smtClean="0">
                          <a:latin typeface="Cambria Math" panose="02040503050406030204" pitchFamily="18" charset="0"/>
                        </a:rPr>
                        <m:t>=</m:t>
                      </m:r>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𝑗</m:t>
                              </m:r>
                            </m:sub>
                          </m:sSub>
                          <m:r>
                            <a:rPr lang="en-US" b="0" i="1" smtClean="0">
                              <a:latin typeface="Cambria Math" panose="02040503050406030204" pitchFamily="18" charset="0"/>
                            </a:rPr>
                            <m:t>|</m:t>
                          </m:r>
                          <m:r>
                            <a:rPr lang="en-US" b="0" i="1" smtClean="0">
                              <a:latin typeface="Cambria Math" panose="02040503050406030204" pitchFamily="18" charset="0"/>
                            </a:rPr>
                            <m:t>𝑌</m:t>
                          </m:r>
                        </m:e>
                      </m:d>
                    </m:oMath>
                  </m:oMathPara>
                </a14:m>
                <a:endParaRPr lang="en-GB" b="0" i="0" u="none" strike="noStrike" dirty="0">
                  <a:solidFill>
                    <a:srgbClr val="202122"/>
                  </a:solidFill>
                  <a:effectLst/>
                </a:endParaRPr>
              </a:p>
              <a:p>
                <a:pPr marL="0" indent="0">
                  <a:buNone/>
                </a:pPr>
                <a:endParaRPr lang="en-GB" b="0" i="0" u="none" strike="noStrike" dirty="0">
                  <a:solidFill>
                    <a:srgbClr val="202122"/>
                  </a:solidFill>
                  <a:effectLst/>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𝑌</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i="1" smtClean="0">
                              <a:latin typeface="Cambria Math" panose="02040503050406030204" pitchFamily="18" charset="0"/>
                            </a:rPr>
                            <m:t> </m:t>
                          </m:r>
                          <m:r>
                            <a:rPr lang="en-US" b="0"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𝑝</m:t>
                              </m:r>
                            </m:sub>
                          </m:sSub>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𝑌</m:t>
                              </m:r>
                            </m:e>
                          </m:d>
                          <m:nary>
                            <m:naryPr>
                              <m:chr m:val="∏"/>
                              <m:limLoc m:val="subSup"/>
                              <m:ctrlPr>
                                <a:rPr lang="en-US" b="0" i="1" smtClean="0">
                                  <a:latin typeface="Cambria Math" panose="02040503050406030204" pitchFamily="18" charset="0"/>
                                </a:rPr>
                              </m:ctrlPr>
                            </m:naryPr>
                            <m:sub>
                              <m:r>
                                <m:rPr>
                                  <m:brk m:alnAt="25"/>
                                </m:rPr>
                                <a:rPr lang="en-US" b="0" i="1" smtClean="0">
                                  <a:latin typeface="Cambria Math" panose="02040503050406030204" pitchFamily="18" charset="0"/>
                                </a:rPr>
                                <m:t>𝑗</m:t>
                              </m:r>
                              <m:r>
                                <a:rPr lang="en-US" b="0" i="1" smtClean="0">
                                  <a:latin typeface="Cambria Math" panose="02040503050406030204" pitchFamily="18" charset="0"/>
                                </a:rPr>
                                <m:t>=1</m:t>
                              </m:r>
                            </m:sub>
                            <m:sup>
                              <m:r>
                                <a:rPr lang="en-US" b="0" i="1" smtClean="0">
                                  <a:latin typeface="Cambria Math" panose="02040503050406030204" pitchFamily="18" charset="0"/>
                                </a:rPr>
                                <m:t>𝑝</m:t>
                              </m:r>
                            </m:sup>
                            <m:e>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𝑗</m:t>
                                      </m:r>
                                    </m:sub>
                                  </m:sSub>
                                  <m:r>
                                    <a:rPr lang="en-US" i="1">
                                      <a:latin typeface="Cambria Math" panose="02040503050406030204" pitchFamily="18" charset="0"/>
                                    </a:rPr>
                                    <m:t>|</m:t>
                                  </m:r>
                                  <m:r>
                                    <a:rPr lang="en-US" b="0" i="1" smtClean="0">
                                      <a:latin typeface="Cambria Math" panose="02040503050406030204" pitchFamily="18" charset="0"/>
                                    </a:rPr>
                                    <m:t>𝑌</m:t>
                                  </m:r>
                                </m:e>
                              </m:d>
                            </m:e>
                          </m:nary>
                        </m:num>
                        <m:den>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1</m:t>
                                  </m:r>
                                </m:sub>
                              </m:sSub>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𝑝</m:t>
                                  </m:r>
                                </m:sub>
                              </m:sSub>
                            </m:e>
                          </m:d>
                        </m:den>
                      </m:f>
                    </m:oMath>
                  </m:oMathPara>
                </a14:m>
                <a:endParaRPr lang="en-GB" b="0" i="0" u="none" strike="noStrike" dirty="0">
                  <a:solidFill>
                    <a:srgbClr val="202122"/>
                  </a:solidFill>
                  <a:effectLst/>
                </a:endParaRPr>
              </a:p>
              <a:p>
                <a:pPr marL="0" indent="0">
                  <a:buNone/>
                </a:pPr>
                <a:endParaRPr lang="en-GB" b="0" i="0" u="none" strike="noStrike" dirty="0">
                  <a:solidFill>
                    <a:srgbClr val="202122"/>
                  </a:solidFill>
                  <a:effectLst/>
                </a:endParaRPr>
              </a:p>
              <a:p>
                <a:pPr marL="0" indent="0">
                  <a:buNone/>
                </a:pPr>
                <a:r>
                  <a:rPr lang="en-GB" dirty="0">
                    <a:solidFill>
                      <a:srgbClr val="202122"/>
                    </a:solidFill>
                    <a:sym typeface="Wingdings" pitchFamily="2" charset="2"/>
                  </a:rPr>
                  <a:t> </a:t>
                </a:r>
                <a:r>
                  <a:rPr lang="en-GB" dirty="0">
                    <a:solidFill>
                      <a:srgbClr val="202122"/>
                    </a:solidFill>
                  </a:rPr>
                  <a:t>independent feature contributions (ignoring feature correlations)</a:t>
                </a:r>
              </a:p>
              <a:p>
                <a:pPr marL="0" indent="0">
                  <a:buNone/>
                </a:pPr>
                <a:r>
                  <a:rPr lang="en-GB" dirty="0">
                    <a:sym typeface="Wingdings" pitchFamily="2" charset="2"/>
                  </a:rPr>
                  <a:t> </a:t>
                </a:r>
                <a:r>
                  <a:rPr lang="en-GB" dirty="0"/>
                  <a:t>robust against curse of dimensionality</a:t>
                </a:r>
                <a:endParaRPr lang="en-GB" dirty="0">
                  <a:solidFill>
                    <a:srgbClr val="202122"/>
                  </a:solidFill>
                </a:endParaRPr>
              </a:p>
            </p:txBody>
          </p:sp>
        </mc:Choice>
        <mc:Fallback xmlns="">
          <p:sp>
            <p:nvSpPr>
              <p:cNvPr id="3" name="Content Placeholder 2">
                <a:extLst>
                  <a:ext uri="{FF2B5EF4-FFF2-40B4-BE49-F238E27FC236}">
                    <a16:creationId xmlns:a16="http://schemas.microsoft.com/office/drawing/2014/main" id="{470B3D22-54FE-E573-7737-2AC05C1E8793}"/>
                  </a:ext>
                </a:extLst>
              </p:cNvPr>
              <p:cNvSpPr>
                <a:spLocks noGrp="1" noRot="1" noChangeAspect="1" noMove="1" noResize="1" noEditPoints="1" noAdjustHandles="1" noChangeArrowheads="1" noChangeShapeType="1" noTextEdit="1"/>
              </p:cNvSpPr>
              <p:nvPr>
                <p:ph idx="1"/>
              </p:nvPr>
            </p:nvSpPr>
            <p:spPr>
              <a:blipFill>
                <a:blip r:embed="rId2"/>
                <a:stretch>
                  <a:fillRect l="-1206" t="-2326" b="-6105"/>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A4A0C7FE-5799-24E0-3094-53842D165F73}"/>
              </a:ext>
            </a:extLst>
          </p:cNvPr>
          <p:cNvSpPr>
            <a:spLocks noGrp="1"/>
          </p:cNvSpPr>
          <p:nvPr>
            <p:ph type="sldNum" sz="quarter" idx="12"/>
          </p:nvPr>
        </p:nvSpPr>
        <p:spPr/>
        <p:txBody>
          <a:bodyPr/>
          <a:lstStyle/>
          <a:p>
            <a:fld id="{15FEAD7E-BF4A-2941-8FC0-E96033F99716}" type="slidenum">
              <a:rPr lang="en-DE" smtClean="0"/>
              <a:t>3</a:t>
            </a:fld>
            <a:endParaRPr lang="en-DE"/>
          </a:p>
        </p:txBody>
      </p:sp>
    </p:spTree>
    <p:extLst>
      <p:ext uri="{BB962C8B-B14F-4D97-AF65-F5344CB8AC3E}">
        <p14:creationId xmlns:p14="http://schemas.microsoft.com/office/powerpoint/2010/main" val="41579722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4551D-7410-09C4-5565-08F7B4AEC2C2}"/>
              </a:ext>
            </a:extLst>
          </p:cNvPr>
          <p:cNvSpPr>
            <a:spLocks noGrp="1"/>
          </p:cNvSpPr>
          <p:nvPr>
            <p:ph type="title"/>
          </p:nvPr>
        </p:nvSpPr>
        <p:spPr/>
        <p:txBody>
          <a:bodyPr/>
          <a:lstStyle/>
          <a:p>
            <a:r>
              <a:rPr lang="en-DE" dirty="0"/>
              <a:t>Literature</a:t>
            </a:r>
          </a:p>
        </p:txBody>
      </p:sp>
      <p:sp>
        <p:nvSpPr>
          <p:cNvPr id="3" name="Content Placeholder 2">
            <a:extLst>
              <a:ext uri="{FF2B5EF4-FFF2-40B4-BE49-F238E27FC236}">
                <a16:creationId xmlns:a16="http://schemas.microsoft.com/office/drawing/2014/main" id="{484C5C58-2CF6-A1E6-FEF5-FF8E739AFEF8}"/>
              </a:ext>
            </a:extLst>
          </p:cNvPr>
          <p:cNvSpPr>
            <a:spLocks noGrp="1"/>
          </p:cNvSpPr>
          <p:nvPr>
            <p:ph idx="1"/>
          </p:nvPr>
        </p:nvSpPr>
        <p:spPr/>
        <p:txBody>
          <a:bodyPr/>
          <a:lstStyle/>
          <a:p>
            <a:pPr marL="0" indent="0">
              <a:buNone/>
            </a:pPr>
            <a:r>
              <a:rPr lang="en-GB" dirty="0"/>
              <a:t>p</a:t>
            </a:r>
            <a:r>
              <a:rPr lang="en-DE" dirty="0"/>
              <a:t>apers:</a:t>
            </a:r>
          </a:p>
          <a:p>
            <a:r>
              <a:rPr lang="en-GB" dirty="0">
                <a:hlinkClick r:id="rId2"/>
              </a:rPr>
              <a:t>variational autoencoder</a:t>
            </a:r>
            <a:endParaRPr lang="en-GB" dirty="0"/>
          </a:p>
          <a:p>
            <a:r>
              <a:rPr lang="en-GB" dirty="0">
                <a:hlinkClick r:id="rId3"/>
              </a:rPr>
              <a:t>GAN</a:t>
            </a:r>
            <a:endParaRPr lang="en-GB" dirty="0"/>
          </a:p>
          <a:p>
            <a:r>
              <a:rPr lang="en-GB" dirty="0">
                <a:hlinkClick r:id="rId4"/>
              </a:rPr>
              <a:t>normalizing flows</a:t>
            </a:r>
            <a:endParaRPr lang="en-GB" dirty="0"/>
          </a:p>
          <a:p>
            <a:r>
              <a:rPr lang="en-GB" dirty="0">
                <a:hlinkClick r:id="rId5"/>
              </a:rPr>
              <a:t>latent diffusion</a:t>
            </a:r>
            <a:endParaRPr lang="en-DE" dirty="0"/>
          </a:p>
        </p:txBody>
      </p:sp>
      <p:sp>
        <p:nvSpPr>
          <p:cNvPr id="4" name="Slide Number Placeholder 3">
            <a:extLst>
              <a:ext uri="{FF2B5EF4-FFF2-40B4-BE49-F238E27FC236}">
                <a16:creationId xmlns:a16="http://schemas.microsoft.com/office/drawing/2014/main" id="{ACFC0EB4-019F-0B3C-715B-42E3E588B784}"/>
              </a:ext>
            </a:extLst>
          </p:cNvPr>
          <p:cNvSpPr>
            <a:spLocks noGrp="1"/>
          </p:cNvSpPr>
          <p:nvPr>
            <p:ph type="sldNum" sz="quarter" idx="12"/>
          </p:nvPr>
        </p:nvSpPr>
        <p:spPr/>
        <p:txBody>
          <a:bodyPr/>
          <a:lstStyle/>
          <a:p>
            <a:fld id="{15FEAD7E-BF4A-2941-8FC0-E96033F99716}" type="slidenum">
              <a:rPr lang="en-DE" smtClean="0"/>
              <a:t>30</a:t>
            </a:fld>
            <a:endParaRPr lang="en-DE"/>
          </a:p>
        </p:txBody>
      </p:sp>
    </p:spTree>
    <p:extLst>
      <p:ext uri="{BB962C8B-B14F-4D97-AF65-F5344CB8AC3E}">
        <p14:creationId xmlns:p14="http://schemas.microsoft.com/office/powerpoint/2010/main" val="13307405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2E61FB-5A7D-71CA-CFF4-0FB21D0128A6}"/>
              </a:ext>
            </a:extLst>
          </p:cNvPr>
          <p:cNvSpPr>
            <a:spLocks noGrp="1"/>
          </p:cNvSpPr>
          <p:nvPr>
            <p:ph type="title"/>
          </p:nvPr>
        </p:nvSpPr>
        <p:spPr>
          <a:xfrm>
            <a:off x="3935381" y="253245"/>
            <a:ext cx="4267200" cy="1351472"/>
          </a:xfrm>
        </p:spPr>
        <p:txBody>
          <a:bodyPr>
            <a:normAutofit/>
          </a:bodyPr>
          <a:lstStyle/>
          <a:p>
            <a:pPr algn="ctr"/>
            <a:r>
              <a:rPr lang="en-DE" dirty="0">
                <a:solidFill>
                  <a:schemeClr val="tx1">
                    <a:lumMod val="85000"/>
                    <a:lumOff val="15000"/>
                  </a:schemeClr>
                </a:solidFill>
              </a:rPr>
              <a:t>Movie-like Intelligence</a:t>
            </a:r>
          </a:p>
        </p:txBody>
      </p:sp>
      <p:pic>
        <p:nvPicPr>
          <p:cNvPr id="10" name="Picture 9" descr="A person wearing sunglasses&#10;&#10;Description automatically generated with medium confidence">
            <a:extLst>
              <a:ext uri="{FF2B5EF4-FFF2-40B4-BE49-F238E27FC236}">
                <a16:creationId xmlns:a16="http://schemas.microsoft.com/office/drawing/2014/main" id="{33683643-89F5-3177-C505-B7024E99317E}"/>
              </a:ext>
            </a:extLst>
          </p:cNvPr>
          <p:cNvPicPr>
            <a:picLocks noChangeAspect="1"/>
          </p:cNvPicPr>
          <p:nvPr/>
        </p:nvPicPr>
        <p:blipFill rotWithShape="1">
          <a:blip r:embed="rId3"/>
          <a:srcRect l="15606" r="3978"/>
          <a:stretch/>
        </p:blipFill>
        <p:spPr>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3" name="Content Placeholder 2">
            <a:extLst>
              <a:ext uri="{FF2B5EF4-FFF2-40B4-BE49-F238E27FC236}">
                <a16:creationId xmlns:a16="http://schemas.microsoft.com/office/drawing/2014/main" id="{BEEDA23C-AAAC-EA0B-D659-1B7C1B534C7D}"/>
              </a:ext>
            </a:extLst>
          </p:cNvPr>
          <p:cNvSpPr>
            <a:spLocks noGrp="1"/>
          </p:cNvSpPr>
          <p:nvPr>
            <p:ph idx="1"/>
          </p:nvPr>
        </p:nvSpPr>
        <p:spPr>
          <a:xfrm>
            <a:off x="3611534" y="1715562"/>
            <a:ext cx="4914894" cy="4755928"/>
          </a:xfrm>
        </p:spPr>
        <p:txBody>
          <a:bodyPr>
            <a:noAutofit/>
          </a:bodyPr>
          <a:lstStyle/>
          <a:p>
            <a:pPr marL="0" indent="0">
              <a:buNone/>
            </a:pPr>
            <a:r>
              <a:rPr lang="en-DE" sz="2200" dirty="0">
                <a:solidFill>
                  <a:schemeClr val="tx1">
                    <a:lumMod val="85000"/>
                    <a:lumOff val="15000"/>
                  </a:schemeClr>
                </a:solidFill>
              </a:rPr>
              <a:t>emergent capabilities of complex systems almost impossible to foresee</a:t>
            </a: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mini e</a:t>
            </a:r>
            <a:r>
              <a:rPr lang="en-DE" sz="2200" dirty="0">
                <a:solidFill>
                  <a:schemeClr val="tx1">
                    <a:lumMod val="85000"/>
                    <a:lumOff val="15000"/>
                  </a:schemeClr>
                </a:solidFill>
              </a:rPr>
              <a:t>xamples in contemporary ML:</a:t>
            </a:r>
          </a:p>
          <a:p>
            <a:r>
              <a:rPr lang="en-DE" sz="2200" dirty="0">
                <a:solidFill>
                  <a:schemeClr val="tx1">
                    <a:lumMod val="85000"/>
                    <a:lumOff val="15000"/>
                  </a:schemeClr>
                </a:solidFill>
                <a:hlinkClick r:id="rId4"/>
              </a:rPr>
              <a:t>large language models</a:t>
            </a:r>
            <a:endParaRPr lang="en-DE" sz="2200" dirty="0">
              <a:solidFill>
                <a:schemeClr val="tx1">
                  <a:lumMod val="85000"/>
                  <a:lumOff val="15000"/>
                </a:schemeClr>
              </a:solidFill>
            </a:endParaRPr>
          </a:p>
          <a:p>
            <a:r>
              <a:rPr lang="en-DE" sz="2200" dirty="0">
                <a:solidFill>
                  <a:schemeClr val="tx1">
                    <a:lumMod val="85000"/>
                    <a:lumOff val="15000"/>
                  </a:schemeClr>
                </a:solidFill>
                <a:hlinkClick r:id="rId5"/>
              </a:rPr>
              <a:t>multi-agent reinforcement learning</a:t>
            </a:r>
            <a:endParaRPr lang="en-DE" sz="2200" dirty="0">
              <a:solidFill>
                <a:schemeClr val="tx1">
                  <a:lumMod val="85000"/>
                  <a:lumOff val="15000"/>
                </a:schemeClr>
              </a:solidFill>
            </a:endParaRP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one idea: </a:t>
            </a:r>
            <a:r>
              <a:rPr lang="en-DE" sz="2200" dirty="0">
                <a:solidFill>
                  <a:schemeClr val="tx1">
                    <a:lumMod val="85000"/>
                    <a:lumOff val="15000"/>
                  </a:schemeClr>
                </a:solidFill>
                <a:hlinkClick r:id="rId6"/>
              </a:rPr>
              <a:t>reward is enough</a:t>
            </a:r>
            <a:endParaRPr lang="en-DE" sz="2200" dirty="0">
              <a:solidFill>
                <a:schemeClr val="tx1">
                  <a:lumMod val="85000"/>
                  <a:lumOff val="15000"/>
                </a:schemeClr>
              </a:solidFill>
            </a:endParaRPr>
          </a:p>
          <a:p>
            <a:pPr marL="0" indent="0">
              <a:buNone/>
            </a:pPr>
            <a:endParaRPr lang="en-DE" sz="2200" dirty="0">
              <a:solidFill>
                <a:schemeClr val="tx1">
                  <a:lumMod val="85000"/>
                  <a:lumOff val="15000"/>
                </a:schemeClr>
              </a:solidFill>
            </a:endParaRPr>
          </a:p>
          <a:p>
            <a:pPr marL="0" indent="0">
              <a:buNone/>
            </a:pPr>
            <a:r>
              <a:rPr lang="en-GB" sz="2200" dirty="0">
                <a:solidFill>
                  <a:schemeClr val="tx1">
                    <a:lumMod val="85000"/>
                    <a:lumOff val="15000"/>
                  </a:schemeClr>
                </a:solidFill>
              </a:rPr>
              <a:t>p</a:t>
            </a:r>
            <a:r>
              <a:rPr lang="en-DE" sz="2200" dirty="0">
                <a:solidFill>
                  <a:schemeClr val="tx1">
                    <a:lumMod val="85000"/>
                    <a:lumOff val="15000"/>
                  </a:schemeClr>
                </a:solidFill>
              </a:rPr>
              <a:t>hilosophical: emotions or consciousness might also occur as emergent capabilities</a:t>
            </a:r>
          </a:p>
        </p:txBody>
      </p:sp>
      <p:pic>
        <p:nvPicPr>
          <p:cNvPr id="6" name="Picture 5" descr="A picture containing curtain, fabric&#10;&#10;Description automatically generated">
            <a:extLst>
              <a:ext uri="{FF2B5EF4-FFF2-40B4-BE49-F238E27FC236}">
                <a16:creationId xmlns:a16="http://schemas.microsoft.com/office/drawing/2014/main" id="{42570478-5F4C-DFB1-8530-D091592694AF}"/>
              </a:ext>
            </a:extLst>
          </p:cNvPr>
          <p:cNvPicPr>
            <a:picLocks noChangeAspect="1"/>
          </p:cNvPicPr>
          <p:nvPr/>
        </p:nvPicPr>
        <p:blipFill rotWithShape="1">
          <a:blip r:embed="rId7"/>
          <a:srcRect l="27771" r="19568"/>
          <a:stretch/>
        </p:blipFill>
        <p:spPr>
          <a:xfrm>
            <a:off x="8580467"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
        <p:nvSpPr>
          <p:cNvPr id="4" name="Slide Number Placeholder 3">
            <a:extLst>
              <a:ext uri="{FF2B5EF4-FFF2-40B4-BE49-F238E27FC236}">
                <a16:creationId xmlns:a16="http://schemas.microsoft.com/office/drawing/2014/main" id="{5F06B7F1-ABC2-9C1A-708A-7170DA6DA9B4}"/>
              </a:ext>
            </a:extLst>
          </p:cNvPr>
          <p:cNvSpPr>
            <a:spLocks noGrp="1"/>
          </p:cNvSpPr>
          <p:nvPr>
            <p:ph type="sldNum" sz="quarter" idx="12"/>
          </p:nvPr>
        </p:nvSpPr>
        <p:spPr>
          <a:xfrm>
            <a:off x="8610600" y="6356350"/>
            <a:ext cx="2743200" cy="365125"/>
          </a:xfrm>
        </p:spPr>
        <p:txBody>
          <a:bodyPr>
            <a:normAutofit/>
          </a:bodyPr>
          <a:lstStyle/>
          <a:p>
            <a:pPr>
              <a:spcAft>
                <a:spcPts val="600"/>
              </a:spcAft>
            </a:pPr>
            <a:fld id="{15FEAD7E-BF4A-2941-8FC0-E96033F99716}" type="slidenum">
              <a:rPr lang="en-DE" sz="1000">
                <a:solidFill>
                  <a:srgbClr val="FFFFFF"/>
                </a:solidFill>
              </a:rPr>
              <a:pPr>
                <a:spcAft>
                  <a:spcPts val="600"/>
                </a:spcAft>
              </a:pPr>
              <a:t>31</a:t>
            </a:fld>
            <a:endParaRPr lang="en-DE" sz="1000">
              <a:solidFill>
                <a:srgbClr val="FFFFFF"/>
              </a:solidFill>
            </a:endParaRPr>
          </a:p>
        </p:txBody>
      </p:sp>
    </p:spTree>
    <p:extLst>
      <p:ext uri="{BB962C8B-B14F-4D97-AF65-F5344CB8AC3E}">
        <p14:creationId xmlns:p14="http://schemas.microsoft.com/office/powerpoint/2010/main" val="2507690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D4B15-D7D7-DF0C-A41B-34C9064FF079}"/>
              </a:ext>
            </a:extLst>
          </p:cNvPr>
          <p:cNvSpPr>
            <a:spLocks noGrp="1"/>
          </p:cNvSpPr>
          <p:nvPr>
            <p:ph type="title"/>
          </p:nvPr>
        </p:nvSpPr>
        <p:spPr/>
        <p:txBody>
          <a:bodyPr/>
          <a:lstStyle/>
          <a:p>
            <a:r>
              <a:rPr lang="en-DE" dirty="0"/>
              <a:t>Estimation of Feature Contributions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9B62BCF-BC2A-1A63-2A9A-702BE7119053}"/>
                  </a:ext>
                </a:extLst>
              </p:cNvPr>
              <p:cNvSpPr>
                <a:spLocks noGrp="1"/>
              </p:cNvSpPr>
              <p:nvPr>
                <p:ph idx="1"/>
              </p:nvPr>
            </p:nvSpPr>
            <p:spPr/>
            <p:txBody>
              <a:bodyPr>
                <a:noAutofit/>
              </a:bodyPr>
              <a:lstStyle/>
              <a:p>
                <a:pPr marL="0" indent="0">
                  <a:buNone/>
                </a:pPr>
                <a:r>
                  <a:rPr lang="en-GB" sz="2400" dirty="0">
                    <a:solidFill>
                      <a:srgbClr val="202122"/>
                    </a:solidFill>
                  </a:rPr>
                  <a:t>separate</a:t>
                </a:r>
                <a:r>
                  <a:rPr lang="en-GB" sz="2400" b="0" i="0" u="none" strike="noStrike" dirty="0">
                    <a:solidFill>
                      <a:srgbClr val="202122"/>
                    </a:solidFill>
                    <a:effectLst/>
                  </a:rPr>
                  <a:t> estimations of </a:t>
                </a:r>
                <a14:m>
                  <m:oMath xmlns:m="http://schemas.openxmlformats.org/officeDocument/2006/math">
                    <m:r>
                      <a:rPr lang="en-US" sz="2400" i="1" smtClean="0">
                        <a:latin typeface="Cambria Math" panose="02040503050406030204" pitchFamily="18"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𝑗</m:t>
                            </m:r>
                          </m:sub>
                        </m:sSub>
                        <m:r>
                          <a:rPr lang="en-US" sz="2400" i="1">
                            <a:latin typeface="Cambria Math" panose="02040503050406030204" pitchFamily="18" charset="0"/>
                          </a:rPr>
                          <m:t>|</m:t>
                        </m:r>
                        <m:r>
                          <a:rPr lang="en-US" sz="2400" b="0" i="1" smtClean="0">
                            <a:latin typeface="Cambria Math" panose="02040503050406030204" pitchFamily="18" charset="0"/>
                          </a:rPr>
                          <m:t>𝑌</m:t>
                        </m:r>
                      </m:e>
                    </m:d>
                  </m:oMath>
                </a14:m>
                <a:r>
                  <a:rPr lang="en-GB" sz="2400" b="0" i="0" u="none" strike="noStrike" dirty="0">
                    <a:solidFill>
                      <a:srgbClr val="202122"/>
                    </a:solidFill>
                    <a:effectLst/>
                  </a:rPr>
                  <a:t> for each feature</a:t>
                </a:r>
              </a:p>
              <a:p>
                <a:pPr marL="0" indent="0">
                  <a:buNone/>
                </a:pPr>
                <a:r>
                  <a:rPr lang="en-GB" sz="2400" dirty="0">
                    <a:solidFill>
                      <a:srgbClr val="202122"/>
                    </a:solidFill>
                  </a:rPr>
                  <a:t>requires assumption of distributions (</a:t>
                </a:r>
                <a:r>
                  <a:rPr lang="en-GB" sz="2400" b="0" i="0" u="none" strike="noStrike" dirty="0">
                    <a:solidFill>
                      <a:srgbClr val="202122"/>
                    </a:solidFill>
                    <a:effectLst/>
                  </a:rPr>
                  <a:t>e.g., Gaussian naïve Bayes</a:t>
                </a:r>
                <a:r>
                  <a:rPr lang="en-GB" sz="2400" dirty="0">
                    <a:solidFill>
                      <a:srgbClr val="202122"/>
                    </a:solidFill>
                  </a:rPr>
                  <a:t>) or non-parametric methods (</a:t>
                </a:r>
                <a:r>
                  <a:rPr lang="en-GB" sz="2400" b="0" i="0" u="none" strike="noStrike" dirty="0">
                    <a:solidFill>
                      <a:srgbClr val="202122"/>
                    </a:solidFill>
                    <a:effectLst/>
                  </a:rPr>
                  <a:t>kernel density estimation)</a:t>
                </a:r>
              </a:p>
              <a:p>
                <a:pPr marL="0" indent="0">
                  <a:buNone/>
                </a:pPr>
                <a:endParaRPr lang="en-GB" sz="2200" b="0" i="0" u="none" strike="noStrike" dirty="0">
                  <a:solidFill>
                    <a:srgbClr val="202122"/>
                  </a:solidFill>
                  <a:effectLst/>
                </a:endParaRPr>
              </a:p>
              <a:p>
                <a:pPr marL="0" indent="0">
                  <a:buNone/>
                </a:pPr>
                <a:r>
                  <a:rPr lang="en-US" sz="2200" b="0" u="none" strike="noStrike" dirty="0">
                    <a:solidFill>
                      <a:srgbClr val="202122"/>
                    </a:solidFill>
                    <a:effectLst/>
                  </a:rPr>
                  <a:t>				</a:t>
                </a:r>
                <a14:m>
                  <m:oMath xmlns:m="http://schemas.openxmlformats.org/officeDocument/2006/math">
                    <m:r>
                      <a:rPr lang="en-US" sz="2200" b="0" i="1" u="none" strike="noStrike" smtClean="0">
                        <a:solidFill>
                          <a:srgbClr val="202122"/>
                        </a:solidFill>
                        <a:effectLst/>
                        <a:latin typeface="Cambria Math" panose="02040503050406030204" pitchFamily="18" charset="0"/>
                      </a:rPr>
                      <m:t>𝑃</m:t>
                    </m:r>
                    <m:d>
                      <m:dPr>
                        <m:ctrlPr>
                          <a:rPr lang="en-US" sz="2200" b="0" i="1" u="none" strike="noStrike" smtClean="0">
                            <a:solidFill>
                              <a:srgbClr val="202122"/>
                            </a:solidFill>
                            <a:effectLst/>
                            <a:latin typeface="Cambria Math" panose="02040503050406030204" pitchFamily="18" charset="0"/>
                          </a:rPr>
                        </m:ctrlPr>
                      </m:dPr>
                      <m:e>
                        <m:sSub>
                          <m:sSubPr>
                            <m:ctrlPr>
                              <a:rPr lang="en-US" sz="2200" b="0" i="1" u="none" strike="noStrike" smtClean="0">
                                <a:solidFill>
                                  <a:srgbClr val="202122"/>
                                </a:solidFill>
                                <a:effectLst/>
                                <a:latin typeface="Cambria Math" panose="02040503050406030204" pitchFamily="18" charset="0"/>
                              </a:rPr>
                            </m:ctrlPr>
                          </m:sSubPr>
                          <m:e>
                            <m:r>
                              <a:rPr lang="en-US" sz="2200" b="0" i="1" u="none" strike="noStrike" smtClean="0">
                                <a:solidFill>
                                  <a:srgbClr val="202122"/>
                                </a:solidFill>
                                <a:effectLst/>
                                <a:latin typeface="Cambria Math" panose="02040503050406030204" pitchFamily="18" charset="0"/>
                              </a:rPr>
                              <m:t>𝑥</m:t>
                            </m:r>
                          </m:e>
                          <m:sub>
                            <m:r>
                              <a:rPr lang="en-US" sz="2200" b="0" i="1" u="none" strike="noStrike" smtClean="0">
                                <a:solidFill>
                                  <a:srgbClr val="202122"/>
                                </a:solidFill>
                                <a:effectLst/>
                                <a:latin typeface="Cambria Math" panose="02040503050406030204" pitchFamily="18" charset="0"/>
                              </a:rPr>
                              <m:t>𝑖𝑗</m:t>
                            </m:r>
                          </m:sub>
                        </m:sSub>
                        <m:r>
                          <a:rPr lang="en-US" sz="2200" b="0" i="1" u="none" strike="noStrike" smtClean="0">
                            <a:solidFill>
                              <a:srgbClr val="202122"/>
                            </a:solidFill>
                            <a:effectLst/>
                            <a:latin typeface="Cambria Math" panose="02040503050406030204" pitchFamily="18" charset="0"/>
                          </a:rPr>
                          <m:t>|</m:t>
                        </m:r>
                        <m:r>
                          <a:rPr lang="en-US" sz="2200" b="0" i="1" u="none" strike="noStrike" smtClean="0">
                            <a:solidFill>
                              <a:srgbClr val="202122"/>
                            </a:solidFill>
                            <a:effectLst/>
                            <a:latin typeface="Cambria Math" panose="02040503050406030204" pitchFamily="18" charset="0"/>
                          </a:rPr>
                          <m:t>𝑦</m:t>
                        </m:r>
                      </m:e>
                    </m:d>
                    <m:r>
                      <a:rPr lang="en-US" sz="2200" b="0" i="1" u="none" strike="noStrike" smtClean="0">
                        <a:solidFill>
                          <a:srgbClr val="202122"/>
                        </a:solidFill>
                        <a:effectLst/>
                        <a:latin typeface="Cambria Math" panose="02040503050406030204" pitchFamily="18" charset="0"/>
                      </a:rPr>
                      <m:t>=</m:t>
                    </m:r>
                    <m:f>
                      <m:fPr>
                        <m:ctrlPr>
                          <a:rPr lang="en-US" sz="2200" b="0" i="1" u="none" strike="noStrike" smtClean="0">
                            <a:solidFill>
                              <a:srgbClr val="202122"/>
                            </a:solidFill>
                            <a:effectLst/>
                            <a:latin typeface="Cambria Math" panose="02040503050406030204" pitchFamily="18" charset="0"/>
                          </a:rPr>
                        </m:ctrlPr>
                      </m:fPr>
                      <m:num>
                        <m:r>
                          <a:rPr lang="en-US" sz="2200" b="0" i="1" u="none" strike="noStrike" smtClean="0">
                            <a:solidFill>
                              <a:srgbClr val="202122"/>
                            </a:solidFill>
                            <a:effectLst/>
                            <a:latin typeface="Cambria Math" panose="02040503050406030204" pitchFamily="18" charset="0"/>
                          </a:rPr>
                          <m:t>1</m:t>
                        </m:r>
                      </m:num>
                      <m:den>
                        <m:rad>
                          <m:radPr>
                            <m:degHide m:val="on"/>
                            <m:ctrlPr>
                              <a:rPr lang="en-US" sz="2200" b="0" i="1" u="none" strike="noStrike" smtClean="0">
                                <a:solidFill>
                                  <a:srgbClr val="202122"/>
                                </a:solidFill>
                                <a:effectLst/>
                                <a:latin typeface="Cambria Math" panose="02040503050406030204" pitchFamily="18" charset="0"/>
                              </a:rPr>
                            </m:ctrlPr>
                          </m:radPr>
                          <m:deg/>
                          <m:e>
                            <m:r>
                              <a:rPr lang="en-US" sz="2200" b="0" i="1" u="none" strike="noStrike" smtClean="0">
                                <a:solidFill>
                                  <a:srgbClr val="202122"/>
                                </a:solidFill>
                                <a:effectLst/>
                                <a:latin typeface="Cambria Math" panose="02040503050406030204" pitchFamily="18" charset="0"/>
                              </a:rPr>
                              <m:t>2</m:t>
                            </m:r>
                            <m:r>
                              <a:rPr lang="en-US" sz="2200" b="0" i="1" u="none" strike="noStrike" smtClean="0">
                                <a:solidFill>
                                  <a:srgbClr val="202122"/>
                                </a:solidFill>
                                <a:effectLst/>
                                <a:latin typeface="Cambria Math" panose="02040503050406030204" pitchFamily="18" charset="0"/>
                                <a:ea typeface="Cambria Math" panose="02040503050406030204" pitchFamily="18" charset="0"/>
                              </a:rPr>
                              <m:t>𝜋</m:t>
                            </m:r>
                            <m:sSubSup>
                              <m:sSubSupPr>
                                <m:ctrlPr>
                                  <a:rPr lang="en-US" sz="2200" b="0" i="1" u="none" strike="noStrike" smtClean="0">
                                    <a:solidFill>
                                      <a:srgbClr val="202122"/>
                                    </a:solidFill>
                                    <a:effectLst/>
                                    <a:latin typeface="Cambria Math" panose="02040503050406030204" pitchFamily="18" charset="0"/>
                                    <a:ea typeface="Cambria Math" panose="02040503050406030204" pitchFamily="18" charset="0"/>
                                  </a:rPr>
                                </m:ctrlPr>
                              </m:sSubSupPr>
                              <m:e>
                                <m:r>
                                  <a:rPr lang="en-US" sz="2200" b="0" i="1" u="none" strike="noStrike" smtClean="0">
                                    <a:solidFill>
                                      <a:srgbClr val="202122"/>
                                    </a:solidFill>
                                    <a:effectLst/>
                                    <a:latin typeface="Cambria Math" panose="02040503050406030204" pitchFamily="18" charset="0"/>
                                    <a:ea typeface="Cambria Math" panose="02040503050406030204" pitchFamily="18" charset="0"/>
                                  </a:rPr>
                                  <m:t>𝜎</m:t>
                                </m:r>
                              </m:e>
                              <m:sub>
                                <m:r>
                                  <a:rPr lang="en-US" sz="2200" b="0" i="1" u="none" strike="noStrike" smtClean="0">
                                    <a:solidFill>
                                      <a:srgbClr val="202122"/>
                                    </a:solidFill>
                                    <a:effectLst/>
                                    <a:latin typeface="Cambria Math" panose="02040503050406030204" pitchFamily="18" charset="0"/>
                                    <a:ea typeface="Cambria Math" panose="02040503050406030204" pitchFamily="18" charset="0"/>
                                  </a:rPr>
                                  <m:t>𝑦</m:t>
                                </m:r>
                                <m:r>
                                  <a:rPr lang="en-US" sz="2200" b="0" i="1" u="none" strike="noStrike" smtClean="0">
                                    <a:solidFill>
                                      <a:srgbClr val="202122"/>
                                    </a:solidFill>
                                    <a:effectLst/>
                                    <a:latin typeface="Cambria Math" panose="02040503050406030204" pitchFamily="18" charset="0"/>
                                    <a:ea typeface="Cambria Math" panose="02040503050406030204" pitchFamily="18" charset="0"/>
                                  </a:rPr>
                                  <m:t>,</m:t>
                                </m:r>
                                <m:r>
                                  <a:rPr lang="en-US" sz="2200" b="0" i="1" u="none" strike="noStrike" smtClean="0">
                                    <a:solidFill>
                                      <a:srgbClr val="202122"/>
                                    </a:solidFill>
                                    <a:effectLst/>
                                    <a:latin typeface="Cambria Math" panose="02040503050406030204" pitchFamily="18" charset="0"/>
                                    <a:ea typeface="Cambria Math" panose="02040503050406030204" pitchFamily="18" charset="0"/>
                                  </a:rPr>
                                  <m:t>𝑗</m:t>
                                </m:r>
                              </m:sub>
                              <m:sup>
                                <m:r>
                                  <a:rPr lang="en-US" sz="2200" b="0" i="1" u="none" strike="noStrike" smtClean="0">
                                    <a:solidFill>
                                      <a:srgbClr val="202122"/>
                                    </a:solidFill>
                                    <a:effectLst/>
                                    <a:latin typeface="Cambria Math" panose="02040503050406030204" pitchFamily="18" charset="0"/>
                                    <a:ea typeface="Cambria Math" panose="02040503050406030204" pitchFamily="18" charset="0"/>
                                  </a:rPr>
                                  <m:t>2</m:t>
                                </m:r>
                              </m:sup>
                            </m:sSubSup>
                          </m:e>
                        </m:rad>
                      </m:den>
                    </m:f>
                    <m:func>
                      <m:funcPr>
                        <m:ctrlPr>
                          <a:rPr lang="en-US" sz="2200" b="0" i="1" u="none" strike="noStrike" smtClean="0">
                            <a:solidFill>
                              <a:srgbClr val="202122"/>
                            </a:solidFill>
                            <a:effectLst/>
                            <a:latin typeface="Cambria Math" panose="02040503050406030204" pitchFamily="18" charset="0"/>
                          </a:rPr>
                        </m:ctrlPr>
                      </m:funcPr>
                      <m:fName>
                        <m:r>
                          <m:rPr>
                            <m:sty m:val="p"/>
                          </m:rPr>
                          <a:rPr lang="en-US" sz="2200" b="0" i="0" u="none" strike="noStrike" smtClean="0">
                            <a:solidFill>
                              <a:srgbClr val="202122"/>
                            </a:solidFill>
                            <a:effectLst/>
                            <a:latin typeface="Cambria Math" panose="02040503050406030204" pitchFamily="18" charset="0"/>
                          </a:rPr>
                          <m:t>exp</m:t>
                        </m:r>
                      </m:fName>
                      <m:e>
                        <m:d>
                          <m:dPr>
                            <m:ctrlPr>
                              <a:rPr lang="en-US" sz="2200" b="0" i="1" u="none" strike="noStrike" smtClean="0">
                                <a:solidFill>
                                  <a:srgbClr val="202122"/>
                                </a:solidFill>
                                <a:effectLst/>
                                <a:latin typeface="Cambria Math" panose="02040503050406030204" pitchFamily="18" charset="0"/>
                              </a:rPr>
                            </m:ctrlPr>
                          </m:dPr>
                          <m:e>
                            <m:r>
                              <a:rPr lang="en-US" sz="2200" b="0" i="1" u="none" strike="noStrike" smtClean="0">
                                <a:solidFill>
                                  <a:srgbClr val="202122"/>
                                </a:solidFill>
                                <a:effectLst/>
                                <a:latin typeface="Cambria Math" panose="02040503050406030204" pitchFamily="18" charset="0"/>
                              </a:rPr>
                              <m:t>−</m:t>
                            </m:r>
                            <m:f>
                              <m:fPr>
                                <m:ctrlPr>
                                  <a:rPr lang="en-US" sz="2200" b="0" i="1" u="none" strike="noStrike" smtClean="0">
                                    <a:solidFill>
                                      <a:srgbClr val="202122"/>
                                    </a:solidFill>
                                    <a:effectLst/>
                                    <a:latin typeface="Cambria Math" panose="02040503050406030204" pitchFamily="18" charset="0"/>
                                  </a:rPr>
                                </m:ctrlPr>
                              </m:fPr>
                              <m:num>
                                <m:sSup>
                                  <m:sSupPr>
                                    <m:ctrlPr>
                                      <a:rPr lang="en-US" sz="2200" b="0" i="1" u="none" strike="noStrike" smtClean="0">
                                        <a:solidFill>
                                          <a:srgbClr val="202122"/>
                                        </a:solidFill>
                                        <a:effectLst/>
                                        <a:latin typeface="Cambria Math" panose="02040503050406030204" pitchFamily="18" charset="0"/>
                                      </a:rPr>
                                    </m:ctrlPr>
                                  </m:sSupPr>
                                  <m:e>
                                    <m:d>
                                      <m:dPr>
                                        <m:ctrlPr>
                                          <a:rPr lang="en-US" sz="2200" b="0" i="1" u="none" strike="noStrike" smtClean="0">
                                            <a:solidFill>
                                              <a:srgbClr val="202122"/>
                                            </a:solidFill>
                                            <a:effectLst/>
                                            <a:latin typeface="Cambria Math" panose="02040503050406030204" pitchFamily="18" charset="0"/>
                                          </a:rPr>
                                        </m:ctrlPr>
                                      </m:dPr>
                                      <m:e>
                                        <m:sSub>
                                          <m:sSubPr>
                                            <m:ctrlPr>
                                              <a:rPr lang="en-US" sz="2200" b="0" i="1" u="none" strike="noStrike" smtClean="0">
                                                <a:solidFill>
                                                  <a:srgbClr val="202122"/>
                                                </a:solidFill>
                                                <a:effectLst/>
                                                <a:latin typeface="Cambria Math" panose="02040503050406030204" pitchFamily="18" charset="0"/>
                                              </a:rPr>
                                            </m:ctrlPr>
                                          </m:sSubPr>
                                          <m:e>
                                            <m:r>
                                              <a:rPr lang="en-US" sz="2200" b="0" i="1" u="none" strike="noStrike" smtClean="0">
                                                <a:solidFill>
                                                  <a:srgbClr val="202122"/>
                                                </a:solidFill>
                                                <a:effectLst/>
                                                <a:latin typeface="Cambria Math" panose="02040503050406030204" pitchFamily="18" charset="0"/>
                                              </a:rPr>
                                              <m:t>𝑥</m:t>
                                            </m:r>
                                          </m:e>
                                          <m:sub>
                                            <m:r>
                                              <a:rPr lang="en-US" sz="2200" b="0" i="1" u="none" strike="noStrike" smtClean="0">
                                                <a:solidFill>
                                                  <a:srgbClr val="202122"/>
                                                </a:solidFill>
                                                <a:effectLst/>
                                                <a:latin typeface="Cambria Math" panose="02040503050406030204" pitchFamily="18" charset="0"/>
                                              </a:rPr>
                                              <m:t>𝑖𝑗</m:t>
                                            </m:r>
                                          </m:sub>
                                        </m:sSub>
                                        <m:r>
                                          <a:rPr lang="en-US" sz="2200" b="0" i="1" u="none" strike="noStrike" smtClean="0">
                                            <a:solidFill>
                                              <a:srgbClr val="202122"/>
                                            </a:solidFill>
                                            <a:effectLst/>
                                            <a:latin typeface="Cambria Math" panose="02040503050406030204" pitchFamily="18" charset="0"/>
                                          </a:rPr>
                                          <m:t>−</m:t>
                                        </m:r>
                                        <m:sSub>
                                          <m:sSubPr>
                                            <m:ctrlPr>
                                              <a:rPr lang="en-US" sz="2200" b="0" i="1" u="none" strike="noStrike" smtClean="0">
                                                <a:solidFill>
                                                  <a:srgbClr val="202122"/>
                                                </a:solidFill>
                                                <a:effectLst/>
                                                <a:latin typeface="Cambria Math" panose="02040503050406030204" pitchFamily="18" charset="0"/>
                                              </a:rPr>
                                            </m:ctrlPr>
                                          </m:sSubPr>
                                          <m:e>
                                            <m:r>
                                              <a:rPr lang="en-US" sz="2200" b="0" i="1" u="none" strike="noStrike" smtClean="0">
                                                <a:solidFill>
                                                  <a:srgbClr val="202122"/>
                                                </a:solidFill>
                                                <a:effectLst/>
                                                <a:latin typeface="Cambria Math" panose="02040503050406030204" pitchFamily="18" charset="0"/>
                                                <a:ea typeface="Cambria Math" panose="02040503050406030204" pitchFamily="18" charset="0"/>
                                              </a:rPr>
                                              <m:t>𝜇</m:t>
                                            </m:r>
                                          </m:e>
                                          <m:sub>
                                            <m:r>
                                              <a:rPr lang="en-US" sz="2200" b="0" i="1" u="none" strike="noStrike" smtClean="0">
                                                <a:solidFill>
                                                  <a:srgbClr val="202122"/>
                                                </a:solidFill>
                                                <a:effectLst/>
                                                <a:latin typeface="Cambria Math" panose="02040503050406030204" pitchFamily="18" charset="0"/>
                                              </a:rPr>
                                              <m:t>𝑦</m:t>
                                            </m:r>
                                            <m:r>
                                              <a:rPr lang="en-US" sz="2200" b="0" i="1" u="none" strike="noStrike" smtClean="0">
                                                <a:solidFill>
                                                  <a:srgbClr val="202122"/>
                                                </a:solidFill>
                                                <a:effectLst/>
                                                <a:latin typeface="Cambria Math" panose="02040503050406030204" pitchFamily="18" charset="0"/>
                                              </a:rPr>
                                              <m:t>,</m:t>
                                            </m:r>
                                            <m:r>
                                              <a:rPr lang="en-US" sz="2200" b="0" i="1" u="none" strike="noStrike" smtClean="0">
                                                <a:solidFill>
                                                  <a:srgbClr val="202122"/>
                                                </a:solidFill>
                                                <a:effectLst/>
                                                <a:latin typeface="Cambria Math" panose="02040503050406030204" pitchFamily="18" charset="0"/>
                                              </a:rPr>
                                              <m:t>𝑗</m:t>
                                            </m:r>
                                          </m:sub>
                                        </m:sSub>
                                      </m:e>
                                    </m:d>
                                  </m:e>
                                  <m:sup>
                                    <m:r>
                                      <a:rPr lang="en-US" sz="2200" b="0" i="1" u="none" strike="noStrike" smtClean="0">
                                        <a:solidFill>
                                          <a:srgbClr val="202122"/>
                                        </a:solidFill>
                                        <a:effectLst/>
                                        <a:latin typeface="Cambria Math" panose="02040503050406030204" pitchFamily="18" charset="0"/>
                                      </a:rPr>
                                      <m:t>2</m:t>
                                    </m:r>
                                  </m:sup>
                                </m:sSup>
                              </m:num>
                              <m:den>
                                <m:r>
                                  <a:rPr lang="en-US" sz="2200" i="1">
                                    <a:solidFill>
                                      <a:srgbClr val="202122"/>
                                    </a:solidFill>
                                    <a:latin typeface="Cambria Math" panose="02040503050406030204" pitchFamily="18" charset="0"/>
                                  </a:rPr>
                                  <m:t>2</m:t>
                                </m:r>
                                <m:sSubSup>
                                  <m:sSubSupPr>
                                    <m:ctrlPr>
                                      <a:rPr lang="en-US" sz="2200" i="1">
                                        <a:solidFill>
                                          <a:srgbClr val="202122"/>
                                        </a:solidFill>
                                        <a:latin typeface="Cambria Math" panose="02040503050406030204" pitchFamily="18" charset="0"/>
                                        <a:ea typeface="Cambria Math" panose="02040503050406030204" pitchFamily="18" charset="0"/>
                                      </a:rPr>
                                    </m:ctrlPr>
                                  </m:sSubSupPr>
                                  <m:e>
                                    <m:r>
                                      <a:rPr lang="en-US" sz="2200" i="1">
                                        <a:solidFill>
                                          <a:srgbClr val="202122"/>
                                        </a:solidFill>
                                        <a:latin typeface="Cambria Math" panose="02040503050406030204" pitchFamily="18" charset="0"/>
                                        <a:ea typeface="Cambria Math" panose="02040503050406030204" pitchFamily="18" charset="0"/>
                                      </a:rPr>
                                      <m:t>𝜎</m:t>
                                    </m:r>
                                  </m:e>
                                  <m:sub>
                                    <m:r>
                                      <a:rPr lang="en-US" sz="2200" b="0" i="1" smtClean="0">
                                        <a:solidFill>
                                          <a:srgbClr val="202122"/>
                                        </a:solidFill>
                                        <a:latin typeface="Cambria Math" panose="02040503050406030204" pitchFamily="18" charset="0"/>
                                        <a:ea typeface="Cambria Math" panose="02040503050406030204" pitchFamily="18" charset="0"/>
                                      </a:rPr>
                                      <m:t>𝑦</m:t>
                                    </m:r>
                                    <m:r>
                                      <a:rPr lang="en-US" sz="2200" b="0" i="1" smtClean="0">
                                        <a:solidFill>
                                          <a:srgbClr val="202122"/>
                                        </a:solidFill>
                                        <a:latin typeface="Cambria Math" panose="02040503050406030204" pitchFamily="18" charset="0"/>
                                        <a:ea typeface="Cambria Math" panose="02040503050406030204" pitchFamily="18" charset="0"/>
                                      </a:rPr>
                                      <m:t>,</m:t>
                                    </m:r>
                                    <m:r>
                                      <a:rPr lang="en-US" sz="2200" b="0" i="1" smtClean="0">
                                        <a:solidFill>
                                          <a:srgbClr val="202122"/>
                                        </a:solidFill>
                                        <a:latin typeface="Cambria Math" panose="02040503050406030204" pitchFamily="18" charset="0"/>
                                        <a:ea typeface="Cambria Math" panose="02040503050406030204" pitchFamily="18" charset="0"/>
                                      </a:rPr>
                                      <m:t>𝑗</m:t>
                                    </m:r>
                                  </m:sub>
                                  <m:sup>
                                    <m:r>
                                      <a:rPr lang="en-US" sz="2200" i="1">
                                        <a:solidFill>
                                          <a:srgbClr val="202122"/>
                                        </a:solidFill>
                                        <a:latin typeface="Cambria Math" panose="02040503050406030204" pitchFamily="18" charset="0"/>
                                        <a:ea typeface="Cambria Math" panose="02040503050406030204" pitchFamily="18" charset="0"/>
                                      </a:rPr>
                                      <m:t>2</m:t>
                                    </m:r>
                                  </m:sup>
                                </m:sSubSup>
                              </m:den>
                            </m:f>
                          </m:e>
                        </m:d>
                      </m:e>
                    </m:func>
                  </m:oMath>
                </a14:m>
                <a:endParaRPr lang="en-GB" sz="2200" b="0" i="0" u="none" strike="noStrike" dirty="0">
                  <a:solidFill>
                    <a:srgbClr val="202122"/>
                  </a:solidFill>
                  <a:effectLst/>
                </a:endParaRPr>
              </a:p>
              <a:p>
                <a:pPr marL="0" indent="0">
                  <a:buNone/>
                </a:pPr>
                <a:endParaRPr lang="en-GB" sz="2200" dirty="0">
                  <a:solidFill>
                    <a:srgbClr val="202122"/>
                  </a:solidFill>
                </a:endParaRPr>
              </a:p>
              <a:p>
                <a:pPr marL="0" indent="0">
                  <a:buNone/>
                </a:pPr>
                <a:r>
                  <a:rPr lang="en-GB" sz="2400" dirty="0">
                    <a:solidFill>
                      <a:srgbClr val="202122"/>
                    </a:solidFill>
                  </a:rPr>
                  <a:t>parameter estimation (e.g., mean and variance of Gaussians) can be done with maximum likelihood method (</a:t>
                </a:r>
                <a14:m>
                  <m:oMath xmlns:m="http://schemas.openxmlformats.org/officeDocument/2006/math">
                    <m:r>
                      <a:rPr lang="en-US" sz="2400" b="0" i="1" smtClean="0">
                        <a:latin typeface="Cambria Math" panose="02040503050406030204" pitchFamily="18" charset="0"/>
                      </a:rPr>
                      <m:t>𝑦</m:t>
                    </m:r>
                  </m:oMath>
                </a14:m>
                <a:r>
                  <a:rPr lang="en-GB" sz="2400" dirty="0">
                    <a:solidFill>
                      <a:srgbClr val="202122"/>
                    </a:solidFill>
                  </a:rPr>
                  <a:t> known in training)</a:t>
                </a:r>
              </a:p>
              <a:p>
                <a:pPr marL="0" indent="0">
                  <a:buNone/>
                </a:pPr>
                <a:r>
                  <a:rPr lang="en-GB" sz="2400" dirty="0">
                    <a:solidFill>
                      <a:srgbClr val="202122"/>
                    </a:solidFill>
                    <a:sym typeface="Wingdings" pitchFamily="2" charset="2"/>
                  </a:rPr>
                  <a:t> </a:t>
                </a:r>
                <a:r>
                  <a:rPr lang="en-GB" sz="2400" dirty="0">
                    <a:solidFill>
                      <a:srgbClr val="202122"/>
                    </a:solidFill>
                  </a:rPr>
                  <a:t>no Bayesian methods needed</a:t>
                </a:r>
                <a:endParaRPr lang="en-US" sz="2400" dirty="0"/>
              </a:p>
            </p:txBody>
          </p:sp>
        </mc:Choice>
        <mc:Fallback xmlns="">
          <p:sp>
            <p:nvSpPr>
              <p:cNvPr id="3" name="Content Placeholder 2">
                <a:extLst>
                  <a:ext uri="{FF2B5EF4-FFF2-40B4-BE49-F238E27FC236}">
                    <a16:creationId xmlns:a16="http://schemas.microsoft.com/office/drawing/2014/main" id="{59B62BCF-BC2A-1A63-2A9A-702BE7119053}"/>
                  </a:ext>
                </a:extLst>
              </p:cNvPr>
              <p:cNvSpPr>
                <a:spLocks noGrp="1" noRot="1" noChangeAspect="1" noMove="1" noResize="1" noEditPoints="1" noAdjustHandles="1" noChangeArrowheads="1" noChangeShapeType="1" noTextEdit="1"/>
              </p:cNvSpPr>
              <p:nvPr>
                <p:ph idx="1"/>
              </p:nvPr>
            </p:nvSpPr>
            <p:spPr>
              <a:blipFill>
                <a:blip r:embed="rId2"/>
                <a:stretch>
                  <a:fillRect l="-965" t="-1163" r="-965" b="-1744"/>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B5D2E7FF-E96B-7E63-2699-BAB00AA0C8FC}"/>
              </a:ext>
            </a:extLst>
          </p:cNvPr>
          <p:cNvSpPr>
            <a:spLocks noGrp="1"/>
          </p:cNvSpPr>
          <p:nvPr>
            <p:ph type="sldNum" sz="quarter" idx="12"/>
          </p:nvPr>
        </p:nvSpPr>
        <p:spPr/>
        <p:txBody>
          <a:bodyPr/>
          <a:lstStyle/>
          <a:p>
            <a:fld id="{15FEAD7E-BF4A-2941-8FC0-E96033F99716}" type="slidenum">
              <a:rPr lang="en-DE" smtClean="0"/>
              <a:t>4</a:t>
            </a:fld>
            <a:endParaRPr lang="en-DE"/>
          </a:p>
        </p:txBody>
      </p:sp>
      <p:sp>
        <p:nvSpPr>
          <p:cNvPr id="5" name="TextBox 4">
            <a:extLst>
              <a:ext uri="{FF2B5EF4-FFF2-40B4-BE49-F238E27FC236}">
                <a16:creationId xmlns:a16="http://schemas.microsoft.com/office/drawing/2014/main" id="{067C62CB-DB6E-A40A-44F0-ADBD278708FE}"/>
              </a:ext>
            </a:extLst>
          </p:cNvPr>
          <p:cNvSpPr txBox="1"/>
          <p:nvPr/>
        </p:nvSpPr>
        <p:spPr>
          <a:xfrm>
            <a:off x="838200" y="3785850"/>
            <a:ext cx="3465949" cy="430887"/>
          </a:xfrm>
          <a:prstGeom prst="rect">
            <a:avLst/>
          </a:prstGeom>
          <a:noFill/>
        </p:spPr>
        <p:txBody>
          <a:bodyPr wrap="none" rtlCol="0">
            <a:spAutoFit/>
          </a:bodyPr>
          <a:lstStyle/>
          <a:p>
            <a:r>
              <a:rPr lang="en-DE" sz="2200" dirty="0"/>
              <a:t>Gaussian feature likelihoods:</a:t>
            </a:r>
          </a:p>
        </p:txBody>
      </p:sp>
      <p:cxnSp>
        <p:nvCxnSpPr>
          <p:cNvPr id="7" name="Straight Arrow Connector 6">
            <a:extLst>
              <a:ext uri="{FF2B5EF4-FFF2-40B4-BE49-F238E27FC236}">
                <a16:creationId xmlns:a16="http://schemas.microsoft.com/office/drawing/2014/main" id="{A64E3E1A-220C-E47F-08BA-5BDC4717AB0B}"/>
              </a:ext>
            </a:extLst>
          </p:cNvPr>
          <p:cNvCxnSpPr/>
          <p:nvPr/>
        </p:nvCxnSpPr>
        <p:spPr>
          <a:xfrm flipH="1">
            <a:off x="6810703" y="2732690"/>
            <a:ext cx="578069" cy="7987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7891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1EE76-4267-DFAE-29F0-5449F5DA6859}"/>
              </a:ext>
            </a:extLst>
          </p:cNvPr>
          <p:cNvSpPr>
            <a:spLocks noGrp="1"/>
          </p:cNvSpPr>
          <p:nvPr>
            <p:ph type="title"/>
          </p:nvPr>
        </p:nvSpPr>
        <p:spPr/>
        <p:txBody>
          <a:bodyPr/>
          <a:lstStyle/>
          <a:p>
            <a:r>
              <a:rPr lang="en-DE" dirty="0"/>
              <a:t>Maximum a Posteriori Classification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9BEC017-A909-ADEF-E119-E747A693D862}"/>
                  </a:ext>
                </a:extLst>
              </p:cNvPr>
              <p:cNvSpPr>
                <a:spLocks noGrp="1"/>
              </p:cNvSpPr>
              <p:nvPr>
                <p:ph idx="1"/>
              </p:nvPr>
            </p:nvSpPr>
            <p:spPr/>
            <p:txBody>
              <a:bodyPr>
                <a:normAutofit/>
              </a:bodyPr>
              <a:lstStyle/>
              <a:p>
                <a:pPr marL="0" indent="0">
                  <a:buNone/>
                </a:pPr>
                <a14:m>
                  <m:oMathPara xmlns:m="http://schemas.openxmlformats.org/officeDocument/2006/math">
                    <m:oMathParaPr>
                      <m:jc m:val="centerGroup"/>
                    </m:oMathParaPr>
                    <m:oMath xmlns:m="http://schemas.openxmlformats.org/officeDocument/2006/math">
                      <m:sSub>
                        <m:sSubPr>
                          <m:ctrlPr>
                            <a:rPr lang="en-DE" i="1" smtClean="0">
                              <a:latin typeface="Cambria Math" panose="02040503050406030204" pitchFamily="18" charset="0"/>
                            </a:rPr>
                          </m:ctrlPr>
                        </m:sSubPr>
                        <m:e>
                          <m:acc>
                            <m:accPr>
                              <m:chr m:val="̂"/>
                              <m:ctrlPr>
                                <a:rPr lang="en-DE" i="1" smtClean="0">
                                  <a:latin typeface="Cambria Math" panose="02040503050406030204" pitchFamily="18" charset="0"/>
                                </a:rPr>
                              </m:ctrlPr>
                            </m:accPr>
                            <m:e>
                              <m:r>
                                <a:rPr lang="en-US" b="0" i="1" smtClean="0">
                                  <a:latin typeface="Cambria Math" panose="02040503050406030204" pitchFamily="18" charset="0"/>
                                </a:rPr>
                                <m:t>𝑦</m:t>
                              </m:r>
                            </m:e>
                          </m:acc>
                        </m:e>
                        <m:sub>
                          <m:r>
                            <a:rPr lang="en-US" b="0" i="1" smtClean="0">
                              <a:latin typeface="Cambria Math" panose="02040503050406030204" pitchFamily="18" charset="0"/>
                            </a:rPr>
                            <m:t>𝑖</m:t>
                          </m:r>
                        </m:sub>
                      </m:sSub>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limLow>
                            <m:limLowPr>
                              <m:ctrlPr>
                                <a:rPr lang="en-US" b="0" i="1" smtClean="0">
                                  <a:latin typeface="Cambria Math" panose="02040503050406030204" pitchFamily="18" charset="0"/>
                                </a:rPr>
                              </m:ctrlPr>
                            </m:limLowPr>
                            <m:e>
                              <m:r>
                                <m:rPr>
                                  <m:sty m:val="p"/>
                                </m:rPr>
                                <a:rPr lang="en-US" b="0" i="0" smtClean="0">
                                  <a:latin typeface="Cambria Math" panose="02040503050406030204" pitchFamily="18" charset="0"/>
                                </a:rPr>
                                <m:t>argmax</m:t>
                              </m:r>
                            </m:e>
                            <m:lim>
                              <m:r>
                                <a:rPr lang="en-US" b="0" i="1" smtClean="0">
                                  <a:latin typeface="Cambria Math" panose="02040503050406030204" pitchFamily="18" charset="0"/>
                                </a:rPr>
                                <m:t>𝑦</m:t>
                              </m:r>
                            </m:lim>
                          </m:limLow>
                        </m:fName>
                        <m:e>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𝑦</m:t>
                              </m:r>
                            </m:e>
                          </m:d>
                          <m:nary>
                            <m:naryPr>
                              <m:chr m:val="∏"/>
                              <m:limLoc m:val="subSup"/>
                              <m:ctrlPr>
                                <a:rPr lang="en-US" i="1">
                                  <a:latin typeface="Cambria Math" panose="02040503050406030204" pitchFamily="18" charset="0"/>
                                </a:rPr>
                              </m:ctrlPr>
                            </m:naryPr>
                            <m:sub>
                              <m:r>
                                <m:rPr>
                                  <m:brk m:alnAt="25"/>
                                </m:rPr>
                                <a:rPr lang="en-US" i="1">
                                  <a:latin typeface="Cambria Math" panose="02040503050406030204" pitchFamily="18" charset="0"/>
                                </a:rPr>
                                <m:t>𝑗</m:t>
                              </m:r>
                              <m:r>
                                <a:rPr lang="en-US" i="1">
                                  <a:latin typeface="Cambria Math" panose="02040503050406030204" pitchFamily="18" charset="0"/>
                                </a:rPr>
                                <m:t>=1</m:t>
                              </m:r>
                            </m:sub>
                            <m:sup>
                              <m:r>
                                <a:rPr lang="en-US" i="1">
                                  <a:latin typeface="Cambria Math" panose="02040503050406030204" pitchFamily="18" charset="0"/>
                                </a:rPr>
                                <m:t>𝑝</m:t>
                              </m:r>
                            </m:sup>
                            <m:e>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0" i="1">
                                          <a:latin typeface="Cambria Math" panose="02040503050406030204" pitchFamily="18" charset="0"/>
                                        </a:rPr>
                                        <m:t>𝑥</m:t>
                                      </m:r>
                                    </m:e>
                                    <m:sub>
                                      <m:r>
                                        <a:rPr lang="en-US" b="0" i="1" smtClean="0">
                                          <a:latin typeface="Cambria Math" panose="02040503050406030204" pitchFamily="18" charset="0"/>
                                        </a:rPr>
                                        <m:t>𝑖</m:t>
                                      </m:r>
                                      <m:r>
                                        <a:rPr lang="en-US" b="0" i="1">
                                          <a:latin typeface="Cambria Math" panose="02040503050406030204" pitchFamily="18" charset="0"/>
                                        </a:rPr>
                                        <m:t>𝑗</m:t>
                                      </m:r>
                                    </m:sub>
                                  </m:sSub>
                                  <m:r>
                                    <a:rPr lang="en-US" i="1">
                                      <a:latin typeface="Cambria Math" panose="02040503050406030204" pitchFamily="18" charset="0"/>
                                    </a:rPr>
                                    <m:t>|</m:t>
                                  </m:r>
                                  <m:r>
                                    <a:rPr lang="en-US" i="1">
                                      <a:latin typeface="Cambria Math" panose="02040503050406030204" pitchFamily="18" charset="0"/>
                                    </a:rPr>
                                    <m:t>𝑦</m:t>
                                  </m:r>
                                </m:e>
                              </m:d>
                            </m:e>
                          </m:nary>
                        </m:e>
                      </m:func>
                    </m:oMath>
                  </m:oMathPara>
                </a14:m>
                <a:endParaRPr lang="en-GB" dirty="0"/>
              </a:p>
              <a:p>
                <a:pPr marL="0" indent="0">
                  <a:buNone/>
                </a:pPr>
                <a:endParaRPr lang="en-GB" dirty="0">
                  <a:effectLst/>
                </a:endParaRPr>
              </a:p>
              <a:p>
                <a:pPr marL="0" indent="0">
                  <a:buNone/>
                </a:pPr>
                <a:r>
                  <a:rPr lang="en-GB" dirty="0"/>
                  <a:t>despite potentially inaccurate</a:t>
                </a:r>
                <a:r>
                  <a:rPr lang="en-GB" dirty="0">
                    <a:effectLst/>
                  </a:rPr>
                  <a:t> probability estimates (due to naïve independence assumption), good identification of correct class </a:t>
                </a:r>
                <a:r>
                  <a:rPr lang="en-GB" dirty="0"/>
                  <a:t>via</a:t>
                </a:r>
                <a:r>
                  <a:rPr lang="en-GB" dirty="0">
                    <a:effectLst/>
                  </a:rPr>
                  <a:t> maximum probability</a:t>
                </a:r>
                <a:endParaRPr lang="en-GB" dirty="0">
                  <a:effectLst/>
                  <a:sym typeface="Wingdings" pitchFamily="2" charset="2"/>
                </a:endParaRPr>
              </a:p>
              <a:p>
                <a:pPr marL="0" indent="0">
                  <a:buNone/>
                </a:pPr>
                <a:endParaRPr lang="en-GB" dirty="0">
                  <a:sym typeface="Wingdings" pitchFamily="2" charset="2"/>
                </a:endParaRPr>
              </a:p>
              <a:p>
                <a:pPr marL="0" indent="0">
                  <a:buNone/>
                </a:pPr>
                <a:r>
                  <a:rPr lang="en-GB" dirty="0">
                    <a:sym typeface="Wingdings" pitchFamily="2" charset="2"/>
                  </a:rPr>
                  <a:t> bad for regression tasks (if independence assumption is too naïve, i.e., features are correlated)</a:t>
                </a:r>
                <a:endParaRPr lang="en-GB" dirty="0"/>
              </a:p>
            </p:txBody>
          </p:sp>
        </mc:Choice>
        <mc:Fallback xmlns="">
          <p:sp>
            <p:nvSpPr>
              <p:cNvPr id="3" name="Content Placeholder 2">
                <a:extLst>
                  <a:ext uri="{FF2B5EF4-FFF2-40B4-BE49-F238E27FC236}">
                    <a16:creationId xmlns:a16="http://schemas.microsoft.com/office/drawing/2014/main" id="{F9BEC017-A909-ADEF-E119-E747A693D862}"/>
                  </a:ext>
                </a:extLst>
              </p:cNvPr>
              <p:cNvSpPr>
                <a:spLocks noGrp="1" noRot="1" noChangeAspect="1" noMove="1" noResize="1" noEditPoints="1" noAdjustHandles="1" noChangeArrowheads="1" noChangeShapeType="1" noTextEdit="1"/>
              </p:cNvSpPr>
              <p:nvPr>
                <p:ph idx="1"/>
              </p:nvPr>
            </p:nvSpPr>
            <p:spPr>
              <a:blipFill>
                <a:blip r:embed="rId2"/>
                <a:stretch>
                  <a:fillRect l="-1206" t="-36628"/>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44412139-BD93-6536-FE73-9EFB9CFD68BE}"/>
              </a:ext>
            </a:extLst>
          </p:cNvPr>
          <p:cNvSpPr>
            <a:spLocks noGrp="1"/>
          </p:cNvSpPr>
          <p:nvPr>
            <p:ph type="sldNum" sz="quarter" idx="12"/>
          </p:nvPr>
        </p:nvSpPr>
        <p:spPr/>
        <p:txBody>
          <a:bodyPr/>
          <a:lstStyle/>
          <a:p>
            <a:fld id="{15FEAD7E-BF4A-2941-8FC0-E96033F99716}" type="slidenum">
              <a:rPr lang="en-DE" smtClean="0"/>
              <a:t>5</a:t>
            </a:fld>
            <a:endParaRPr lang="en-DE"/>
          </a:p>
        </p:txBody>
      </p:sp>
    </p:spTree>
    <p:extLst>
      <p:ext uri="{BB962C8B-B14F-4D97-AF65-F5344CB8AC3E}">
        <p14:creationId xmlns:p14="http://schemas.microsoft.com/office/powerpoint/2010/main" val="3315577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A8D56-2C17-0071-998B-2AC3465CEFF9}"/>
              </a:ext>
            </a:extLst>
          </p:cNvPr>
          <p:cNvSpPr>
            <a:spLocks noGrp="1"/>
          </p:cNvSpPr>
          <p:nvPr>
            <p:ph type="title"/>
          </p:nvPr>
        </p:nvSpPr>
        <p:spPr/>
        <p:txBody>
          <a:bodyPr/>
          <a:lstStyle/>
          <a:p>
            <a:r>
              <a:rPr lang="en-DE" dirty="0"/>
              <a:t>Generative vs Discriminative Models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E216029-E185-B135-4087-B6C224078F33}"/>
                  </a:ext>
                </a:extLst>
              </p:cNvPr>
              <p:cNvSpPr>
                <a:spLocks noGrp="1"/>
              </p:cNvSpPr>
              <p:nvPr>
                <p:ph idx="1"/>
              </p:nvPr>
            </p:nvSpPr>
            <p:spPr>
              <a:xfrm>
                <a:off x="838200" y="1825625"/>
                <a:ext cx="6203731" cy="4351338"/>
              </a:xfrm>
            </p:spPr>
            <p:txBody>
              <a:bodyPr>
                <a:normAutofit/>
              </a:bodyPr>
              <a:lstStyle/>
              <a:p>
                <a:pPr marL="0" indent="0">
                  <a:buNone/>
                </a:pPr>
                <a:r>
                  <a:rPr lang="en-GB" sz="2400" dirty="0"/>
                  <a:t>generative models: predict joint probability </a:t>
                </a:r>
                <a14:m>
                  <m:oMath xmlns:m="http://schemas.openxmlformats.org/officeDocument/2006/math">
                    <m:r>
                      <a:rPr lang="en-US" sz="2400" i="1" smtClean="0">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i="1">
                            <a:latin typeface="Cambria Math" panose="02040503050406030204" pitchFamily="18" charset="0"/>
                          </a:rPr>
                          <m:t>,</m:t>
                        </m:r>
                        <m:r>
                          <a:rPr lang="en-US" sz="2400" b="1" i="1">
                            <a:latin typeface="Cambria Math" panose="02040503050406030204" pitchFamily="18" charset="0"/>
                          </a:rPr>
                          <m:t>𝑿</m:t>
                        </m:r>
                      </m:e>
                    </m:d>
                  </m:oMath>
                </a14:m>
                <a:r>
                  <a:rPr lang="en-GB" sz="2400" dirty="0"/>
                  <a:t> (what </a:t>
                </a:r>
                <a:r>
                  <a:rPr lang="en-GB" sz="2400" dirty="0">
                    <a:sym typeface="Wingdings" pitchFamily="2" charset="2"/>
                  </a:rPr>
                  <a:t>allows to create new data samples</a:t>
                </a:r>
                <a:r>
                  <a:rPr lang="en-GB" sz="2400" dirty="0"/>
                  <a:t>) or directly generates new data samples</a:t>
                </a:r>
              </a:p>
              <a:p>
                <a:pPr marL="0" indent="0">
                  <a:buNone/>
                </a:pPr>
                <a:endParaRPr lang="en-GB" sz="2400" dirty="0"/>
              </a:p>
              <a:p>
                <a:pPr marL="0" indent="0">
                  <a:buNone/>
                </a:pPr>
                <a:r>
                  <a:rPr lang="en-GB" sz="2400" dirty="0"/>
                  <a:t>discriminative models: predict conditional probability </a:t>
                </a:r>
                <a14:m>
                  <m:oMath xmlns:m="http://schemas.openxmlformats.org/officeDocument/2006/math">
                    <m:r>
                      <a:rPr lang="en-US" sz="2400" i="1" smtClean="0">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b="1" i="1" smtClean="0">
                            <a:latin typeface="Cambria Math" panose="02040503050406030204" pitchFamily="18" charset="0"/>
                          </a:rPr>
                          <m:t>|</m:t>
                        </m:r>
                        <m:r>
                          <a:rPr lang="en-US" sz="2400" b="1" i="1">
                            <a:latin typeface="Cambria Math" panose="02040503050406030204" pitchFamily="18" charset="0"/>
                          </a:rPr>
                          <m:t>𝑿</m:t>
                        </m:r>
                      </m:e>
                    </m:d>
                  </m:oMath>
                </a14:m>
                <a:r>
                  <a:rPr lang="en-GB" sz="2400" dirty="0"/>
                  <a:t> or directly output (label for classification, real value for regression)</a:t>
                </a:r>
              </a:p>
              <a:p>
                <a:pPr marL="0" indent="0">
                  <a:buNone/>
                </a:pPr>
                <a:endParaRPr lang="en-GB" sz="2400" dirty="0"/>
              </a:p>
              <a:p>
                <a:pPr marL="0" indent="0">
                  <a:buNone/>
                </a:pPr>
                <a:r>
                  <a:rPr lang="en-GB" sz="2400" dirty="0"/>
                  <a:t>task of g</a:t>
                </a:r>
                <a:r>
                  <a:rPr lang="en-DE" sz="2400" dirty="0"/>
                  <a:t>enerative models more difficult: model full data distribution rather than merely find patterns in inputs to distinguish outputs</a:t>
                </a:r>
              </a:p>
            </p:txBody>
          </p:sp>
        </mc:Choice>
        <mc:Fallback xmlns="">
          <p:sp>
            <p:nvSpPr>
              <p:cNvPr id="3" name="Content Placeholder 2">
                <a:extLst>
                  <a:ext uri="{FF2B5EF4-FFF2-40B4-BE49-F238E27FC236}">
                    <a16:creationId xmlns:a16="http://schemas.microsoft.com/office/drawing/2014/main" id="{8E216029-E185-B135-4087-B6C224078F33}"/>
                  </a:ext>
                </a:extLst>
              </p:cNvPr>
              <p:cNvSpPr>
                <a:spLocks noGrp="1" noRot="1" noChangeAspect="1" noMove="1" noResize="1" noEditPoints="1" noAdjustHandles="1" noChangeArrowheads="1" noChangeShapeType="1" noTextEdit="1"/>
              </p:cNvSpPr>
              <p:nvPr>
                <p:ph idx="1"/>
              </p:nvPr>
            </p:nvSpPr>
            <p:spPr>
              <a:xfrm>
                <a:off x="838200" y="1825625"/>
                <a:ext cx="6203731" cy="4351338"/>
              </a:xfrm>
              <a:blipFill>
                <a:blip r:embed="rId2"/>
                <a:stretch>
                  <a:fillRect l="-1636" t="-1744" r="-1227" b="-291"/>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93DAAF07-FB21-CD30-E67D-9DAC73268A62}"/>
              </a:ext>
            </a:extLst>
          </p:cNvPr>
          <p:cNvSpPr>
            <a:spLocks noGrp="1"/>
          </p:cNvSpPr>
          <p:nvPr>
            <p:ph type="sldNum" sz="quarter" idx="12"/>
          </p:nvPr>
        </p:nvSpPr>
        <p:spPr/>
        <p:txBody>
          <a:bodyPr/>
          <a:lstStyle/>
          <a:p>
            <a:fld id="{15FEAD7E-BF4A-2941-8FC0-E96033F99716}" type="slidenum">
              <a:rPr lang="en-DE" smtClean="0"/>
              <a:t>6</a:t>
            </a:fld>
            <a:endParaRPr lang="en-DE"/>
          </a:p>
        </p:txBody>
      </p:sp>
      <p:pic>
        <p:nvPicPr>
          <p:cNvPr id="6" name="Picture 5" descr="Diagram&#10;&#10;Description automatically generated">
            <a:extLst>
              <a:ext uri="{FF2B5EF4-FFF2-40B4-BE49-F238E27FC236}">
                <a16:creationId xmlns:a16="http://schemas.microsoft.com/office/drawing/2014/main" id="{0AE53A09-11A6-7D5D-5752-79C56178BB99}"/>
              </a:ext>
            </a:extLst>
          </p:cNvPr>
          <p:cNvPicPr>
            <a:picLocks noChangeAspect="1"/>
          </p:cNvPicPr>
          <p:nvPr/>
        </p:nvPicPr>
        <p:blipFill>
          <a:blip r:embed="rId3"/>
          <a:stretch>
            <a:fillRect/>
          </a:stretch>
        </p:blipFill>
        <p:spPr>
          <a:xfrm>
            <a:off x="7160497" y="3429000"/>
            <a:ext cx="4977491" cy="2239351"/>
          </a:xfrm>
          <a:prstGeom prst="rect">
            <a:avLst/>
          </a:prstGeom>
        </p:spPr>
      </p:pic>
      <p:sp>
        <p:nvSpPr>
          <p:cNvPr id="7" name="TextBox 6">
            <a:extLst>
              <a:ext uri="{FF2B5EF4-FFF2-40B4-BE49-F238E27FC236}">
                <a16:creationId xmlns:a16="http://schemas.microsoft.com/office/drawing/2014/main" id="{86B7DFFE-3017-F778-312F-CE533FE365F9}"/>
              </a:ext>
            </a:extLst>
          </p:cNvPr>
          <p:cNvSpPr txBox="1"/>
          <p:nvPr/>
        </p:nvSpPr>
        <p:spPr>
          <a:xfrm>
            <a:off x="10821282" y="5668351"/>
            <a:ext cx="532518" cy="246221"/>
          </a:xfrm>
          <a:prstGeom prst="rect">
            <a:avLst/>
          </a:prstGeom>
          <a:noFill/>
        </p:spPr>
        <p:txBody>
          <a:bodyPr wrap="square" rtlCol="0">
            <a:spAutoFit/>
          </a:bodyPr>
          <a:lstStyle/>
          <a:p>
            <a:r>
              <a:rPr lang="de-DE" sz="1000" dirty="0">
                <a:hlinkClick r:id="rId4"/>
              </a:rPr>
              <a:t>source</a:t>
            </a:r>
            <a:endParaRPr lang="de-DE" sz="1000" dirty="0"/>
          </a:p>
        </p:txBody>
      </p:sp>
      <p:sp>
        <p:nvSpPr>
          <p:cNvPr id="8" name="TextBox 7">
            <a:extLst>
              <a:ext uri="{FF2B5EF4-FFF2-40B4-BE49-F238E27FC236}">
                <a16:creationId xmlns:a16="http://schemas.microsoft.com/office/drawing/2014/main" id="{177A5682-5BEA-BBAD-A038-0421C08772E7}"/>
              </a:ext>
            </a:extLst>
          </p:cNvPr>
          <p:cNvSpPr txBox="1"/>
          <p:nvPr/>
        </p:nvSpPr>
        <p:spPr>
          <a:xfrm>
            <a:off x="7160497" y="2924731"/>
            <a:ext cx="2143985" cy="369332"/>
          </a:xfrm>
          <a:prstGeom prst="rect">
            <a:avLst/>
          </a:prstGeom>
          <a:noFill/>
        </p:spPr>
        <p:txBody>
          <a:bodyPr wrap="none" rtlCol="0">
            <a:spAutoFit/>
          </a:bodyPr>
          <a:lstStyle/>
          <a:p>
            <a:r>
              <a:rPr lang="en-GB" dirty="0"/>
              <a:t>d</a:t>
            </a:r>
            <a:r>
              <a:rPr lang="en-DE" dirty="0"/>
              <a:t>iscriminative model</a:t>
            </a:r>
          </a:p>
        </p:txBody>
      </p:sp>
      <p:sp>
        <p:nvSpPr>
          <p:cNvPr id="9" name="TextBox 8">
            <a:extLst>
              <a:ext uri="{FF2B5EF4-FFF2-40B4-BE49-F238E27FC236}">
                <a16:creationId xmlns:a16="http://schemas.microsoft.com/office/drawing/2014/main" id="{EA3C9F72-7BD7-E913-FC6F-BB09F8C18FD1}"/>
              </a:ext>
            </a:extLst>
          </p:cNvPr>
          <p:cNvSpPr txBox="1"/>
          <p:nvPr/>
        </p:nvSpPr>
        <p:spPr>
          <a:xfrm>
            <a:off x="9644682" y="2918900"/>
            <a:ext cx="1824730" cy="369332"/>
          </a:xfrm>
          <a:prstGeom prst="rect">
            <a:avLst/>
          </a:prstGeom>
          <a:noFill/>
        </p:spPr>
        <p:txBody>
          <a:bodyPr wrap="none" rtlCol="0">
            <a:spAutoFit/>
          </a:bodyPr>
          <a:lstStyle/>
          <a:p>
            <a:r>
              <a:rPr lang="en-DE" dirty="0"/>
              <a:t>generative model</a:t>
            </a:r>
          </a:p>
        </p:txBody>
      </p:sp>
    </p:spTree>
    <p:extLst>
      <p:ext uri="{BB962C8B-B14F-4D97-AF65-F5344CB8AC3E}">
        <p14:creationId xmlns:p14="http://schemas.microsoft.com/office/powerpoint/2010/main" val="2882629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DD8A8-65F0-3E73-4F50-DBA8ED57144B}"/>
              </a:ext>
            </a:extLst>
          </p:cNvPr>
          <p:cNvSpPr>
            <a:spLocks noGrp="1"/>
          </p:cNvSpPr>
          <p:nvPr>
            <p:ph type="title"/>
          </p:nvPr>
        </p:nvSpPr>
        <p:spPr/>
        <p:txBody>
          <a:bodyPr/>
          <a:lstStyle/>
          <a:p>
            <a:r>
              <a:rPr lang="en-GB" dirty="0" err="1"/>
              <a:t>Naï</a:t>
            </a:r>
            <a:r>
              <a:rPr lang="en-DE" dirty="0"/>
              <a:t>ve Bayes and Logistic Regression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D2E3CFC-1F1F-65A6-F287-23B8F0313059}"/>
                  </a:ext>
                </a:extLst>
              </p:cNvPr>
              <p:cNvSpPr>
                <a:spLocks noGrp="1"/>
              </p:cNvSpPr>
              <p:nvPr>
                <p:ph idx="1"/>
              </p:nvPr>
            </p:nvSpPr>
            <p:spPr/>
            <p:txBody>
              <a:bodyPr>
                <a:normAutofit fontScale="92500"/>
              </a:bodyPr>
              <a:lstStyle/>
              <a:p>
                <a:pPr marL="0" indent="0">
                  <a:buNone/>
                </a:pPr>
                <a:r>
                  <a:rPr lang="en-GB" sz="2600" dirty="0"/>
                  <a:t>g</a:t>
                </a:r>
                <a:r>
                  <a:rPr lang="en-DE" sz="2600" dirty="0"/>
                  <a:t>enerative-discriminative pair of classification algorithms</a:t>
                </a:r>
              </a:p>
              <a:p>
                <a:r>
                  <a:rPr lang="en-GB" sz="2600" dirty="0"/>
                  <a:t>binary case: l</a:t>
                </a:r>
                <a:r>
                  <a:rPr lang="en-DE" sz="2600" dirty="0"/>
                  <a:t>ogit of na</a:t>
                </a:r>
                <a:r>
                  <a:rPr lang="en-GB" sz="2600" dirty="0" err="1"/>
                  <a:t>ï</a:t>
                </a:r>
                <a:r>
                  <a:rPr lang="en-DE" sz="2600" dirty="0"/>
                  <a:t>ve Bayes’ outputs, </a:t>
                </a:r>
                <a14:m>
                  <m:oMath xmlns:m="http://schemas.openxmlformats.org/officeDocument/2006/math">
                    <m:func>
                      <m:funcPr>
                        <m:ctrlPr>
                          <a:rPr lang="en-US" sz="2600" i="1" smtClean="0">
                            <a:latin typeface="Cambria Math" panose="02040503050406030204" pitchFamily="18" charset="0"/>
                          </a:rPr>
                        </m:ctrlPr>
                      </m:funcPr>
                      <m:fName>
                        <m:r>
                          <m:rPr>
                            <m:sty m:val="p"/>
                          </m:rPr>
                          <a:rPr lang="en-US" sz="2600" i="0" smtClean="0">
                            <a:latin typeface="Cambria Math" panose="02040503050406030204" pitchFamily="18" charset="0"/>
                          </a:rPr>
                          <m:t>l</m:t>
                        </m:r>
                        <m:r>
                          <m:rPr>
                            <m:sty m:val="p"/>
                          </m:rPr>
                          <a:rPr lang="en-US" sz="2600" b="0" i="0" smtClean="0">
                            <a:latin typeface="Cambria Math" panose="02040503050406030204" pitchFamily="18" charset="0"/>
                          </a:rPr>
                          <m:t>og</m:t>
                        </m:r>
                      </m:fName>
                      <m:e>
                        <m:d>
                          <m:dPr>
                            <m:ctrlPr>
                              <a:rPr lang="en-US" sz="2600" i="1">
                                <a:latin typeface="Cambria Math" panose="02040503050406030204" pitchFamily="18" charset="0"/>
                              </a:rPr>
                            </m:ctrlPr>
                          </m:dPr>
                          <m:e>
                            <m:f>
                              <m:fPr>
                                <m:ctrlPr>
                                  <a:rPr lang="en-US" sz="2600" i="1">
                                    <a:latin typeface="Cambria Math" panose="02040503050406030204" pitchFamily="18" charset="0"/>
                                  </a:rPr>
                                </m:ctrlPr>
                              </m:fPr>
                              <m:num>
                                <m:r>
                                  <a:rPr lang="en-US" sz="2600" i="1">
                                    <a:latin typeface="Cambria Math" panose="02040503050406030204" pitchFamily="18" charset="0"/>
                                  </a:rPr>
                                  <m:t>𝑃</m:t>
                                </m:r>
                                <m:d>
                                  <m:dPr>
                                    <m:ctrlPr>
                                      <a:rPr lang="en-US" sz="2600" i="1">
                                        <a:latin typeface="Cambria Math" panose="02040503050406030204" pitchFamily="18" charset="0"/>
                                      </a:rPr>
                                    </m:ctrlPr>
                                  </m:dPr>
                                  <m:e>
                                    <m:sSub>
                                      <m:sSubPr>
                                        <m:ctrlPr>
                                          <a:rPr lang="en-US" sz="2600" i="1" smtClean="0">
                                            <a:latin typeface="Cambria Math" panose="02040503050406030204" pitchFamily="18" charset="0"/>
                                          </a:rPr>
                                        </m:ctrlPr>
                                      </m:sSubPr>
                                      <m:e>
                                        <m:r>
                                          <a:rPr lang="en-US" sz="2600" b="0" i="1" smtClean="0">
                                            <a:latin typeface="Cambria Math" panose="02040503050406030204" pitchFamily="18" charset="0"/>
                                          </a:rPr>
                                          <m:t>𝑦</m:t>
                                        </m:r>
                                      </m:e>
                                      <m:sub>
                                        <m:r>
                                          <a:rPr lang="en-US" sz="2600" b="0" i="1" smtClean="0">
                                            <a:latin typeface="Cambria Math" panose="02040503050406030204" pitchFamily="18" charset="0"/>
                                          </a:rPr>
                                          <m:t>𝑖</m:t>
                                        </m:r>
                                      </m:sub>
                                    </m:sSub>
                                    <m:r>
                                      <a:rPr lang="en-US" sz="2600" b="0" i="1" smtClean="0">
                                        <a:latin typeface="Cambria Math" panose="02040503050406030204" pitchFamily="18" charset="0"/>
                                      </a:rPr>
                                      <m:t>=1</m:t>
                                    </m:r>
                                    <m:r>
                                      <a:rPr lang="en-US" sz="2600" i="1">
                                        <a:latin typeface="Cambria Math" panose="02040503050406030204" pitchFamily="18" charset="0"/>
                                      </a:rPr>
                                      <m:t>|</m:t>
                                    </m:r>
                                    <m:sSub>
                                      <m:sSubPr>
                                        <m:ctrlPr>
                                          <a:rPr lang="en-US" sz="2600" b="1" i="1" smtClean="0">
                                            <a:latin typeface="Cambria Math" panose="02040503050406030204" pitchFamily="18" charset="0"/>
                                          </a:rPr>
                                        </m:ctrlPr>
                                      </m:sSubPr>
                                      <m:e>
                                        <m:r>
                                          <a:rPr lang="en-US" sz="2600" b="1" i="1" smtClean="0">
                                            <a:latin typeface="Cambria Math" panose="02040503050406030204" pitchFamily="18" charset="0"/>
                                          </a:rPr>
                                          <m:t>𝒙</m:t>
                                        </m:r>
                                      </m:e>
                                      <m:sub>
                                        <m:r>
                                          <a:rPr lang="en-US" sz="2600" b="0" i="1" smtClean="0">
                                            <a:latin typeface="Cambria Math" panose="02040503050406030204" pitchFamily="18" charset="0"/>
                                          </a:rPr>
                                          <m:t>𝑖</m:t>
                                        </m:r>
                                      </m:sub>
                                    </m:sSub>
                                  </m:e>
                                </m:d>
                              </m:num>
                              <m:den>
                                <m:r>
                                  <a:rPr lang="en-US" sz="2600" i="1">
                                    <a:latin typeface="Cambria Math" panose="02040503050406030204" pitchFamily="18" charset="0"/>
                                  </a:rPr>
                                  <m:t>𝑃</m:t>
                                </m:r>
                                <m:d>
                                  <m:dPr>
                                    <m:ctrlPr>
                                      <a:rPr lang="en-US" sz="2600" i="1">
                                        <a:latin typeface="Cambria Math" panose="02040503050406030204" pitchFamily="18" charset="0"/>
                                      </a:rPr>
                                    </m:ctrlPr>
                                  </m:dPr>
                                  <m:e>
                                    <m:sSub>
                                      <m:sSubPr>
                                        <m:ctrlPr>
                                          <a:rPr lang="en-US" sz="2600" i="1" smtClean="0">
                                            <a:latin typeface="Cambria Math" panose="02040503050406030204" pitchFamily="18" charset="0"/>
                                          </a:rPr>
                                        </m:ctrlPr>
                                      </m:sSubPr>
                                      <m:e>
                                        <m:r>
                                          <a:rPr lang="en-US" sz="2600" b="0" i="1" smtClean="0">
                                            <a:latin typeface="Cambria Math" panose="02040503050406030204" pitchFamily="18" charset="0"/>
                                          </a:rPr>
                                          <m:t>𝑦</m:t>
                                        </m:r>
                                      </m:e>
                                      <m:sub>
                                        <m:r>
                                          <a:rPr lang="en-US" sz="2600" b="0" i="1" smtClean="0">
                                            <a:latin typeface="Cambria Math" panose="02040503050406030204" pitchFamily="18" charset="0"/>
                                          </a:rPr>
                                          <m:t>𝑖</m:t>
                                        </m:r>
                                      </m:sub>
                                    </m:sSub>
                                    <m:r>
                                      <a:rPr lang="en-US" sz="2600" b="0" i="1" smtClean="0">
                                        <a:latin typeface="Cambria Math" panose="02040503050406030204" pitchFamily="18" charset="0"/>
                                      </a:rPr>
                                      <m:t>=0</m:t>
                                    </m:r>
                                    <m:r>
                                      <a:rPr lang="en-US" sz="2600" i="1">
                                        <a:latin typeface="Cambria Math" panose="02040503050406030204" pitchFamily="18" charset="0"/>
                                      </a:rPr>
                                      <m:t>|</m:t>
                                    </m:r>
                                    <m:sSub>
                                      <m:sSubPr>
                                        <m:ctrlPr>
                                          <a:rPr lang="en-US" sz="2600" b="1" i="1">
                                            <a:latin typeface="Cambria Math" panose="02040503050406030204" pitchFamily="18" charset="0"/>
                                          </a:rPr>
                                        </m:ctrlPr>
                                      </m:sSubPr>
                                      <m:e>
                                        <m:r>
                                          <a:rPr lang="en-US" sz="2600" b="1" i="1">
                                            <a:latin typeface="Cambria Math" panose="02040503050406030204" pitchFamily="18" charset="0"/>
                                          </a:rPr>
                                          <m:t>𝒙</m:t>
                                        </m:r>
                                      </m:e>
                                      <m:sub>
                                        <m:r>
                                          <a:rPr lang="en-US" sz="2600" i="1">
                                            <a:latin typeface="Cambria Math" panose="02040503050406030204" pitchFamily="18" charset="0"/>
                                          </a:rPr>
                                          <m:t>𝑖</m:t>
                                        </m:r>
                                      </m:sub>
                                    </m:sSub>
                                  </m:e>
                                </m:d>
                              </m:den>
                            </m:f>
                          </m:e>
                        </m:d>
                      </m:e>
                    </m:func>
                    <m:r>
                      <a:rPr lang="en-US" sz="2600" b="0" i="0" smtClean="0">
                        <a:latin typeface="Cambria Math" panose="02040503050406030204" pitchFamily="18" charset="0"/>
                      </a:rPr>
                      <m:t>,</m:t>
                    </m:r>
                  </m:oMath>
                </a14:m>
                <a:r>
                  <a:rPr lang="en-DE" sz="2600" dirty="0"/>
                  <a:t> corresponds to output of logistic regression’s linear predictor</a:t>
                </a:r>
              </a:p>
              <a:p>
                <a:r>
                  <a:rPr lang="en-GB" sz="2600" dirty="0"/>
                  <a:t>f</a:t>
                </a:r>
                <a:r>
                  <a:rPr lang="en-DE" sz="2600" dirty="0"/>
                  <a:t>or discrete inputs or Gaussian na</a:t>
                </a:r>
                <a:r>
                  <a:rPr lang="en-GB" sz="2600" dirty="0" err="1"/>
                  <a:t>ï</a:t>
                </a:r>
                <a:r>
                  <a:rPr lang="en-DE" sz="2600" dirty="0"/>
                  <a:t>ve Bayes: na</a:t>
                </a:r>
                <a:r>
                  <a:rPr lang="en-GB" sz="2600" dirty="0" err="1"/>
                  <a:t>ï</a:t>
                </a:r>
                <a:r>
                  <a:rPr lang="en-DE" sz="2600" dirty="0"/>
                  <a:t>ve Bayes can be reparametrized as linear classifier</a:t>
                </a:r>
              </a:p>
              <a:p>
                <a:pPr marL="0" indent="0">
                  <a:buNone/>
                </a:pPr>
                <a:endParaRPr lang="en-DE" sz="2600" dirty="0">
                  <a:sym typeface="Wingdings" pitchFamily="2" charset="2"/>
                </a:endParaRPr>
              </a:p>
              <a:p>
                <a:pPr marL="0" indent="0">
                  <a:buNone/>
                </a:pPr>
                <a:r>
                  <a:rPr lang="en-GB" sz="2600" dirty="0">
                    <a:sym typeface="Wingdings" pitchFamily="2" charset="2"/>
                  </a:rPr>
                  <a:t>for discriminative task: </a:t>
                </a:r>
                <a:r>
                  <a:rPr lang="en-GB" sz="2600" dirty="0" err="1">
                    <a:sym typeface="Wingdings" pitchFamily="2" charset="2"/>
                  </a:rPr>
                  <a:t>i</a:t>
                </a:r>
                <a:r>
                  <a:rPr lang="en-DE" sz="2600" dirty="0">
                    <a:sym typeface="Wingdings" pitchFamily="2" charset="2"/>
                  </a:rPr>
                  <a:t>dentical in asymptotic limit (infinite training samples) if independence assumption holds (otherwise na</a:t>
                </a:r>
                <a:r>
                  <a:rPr lang="en-GB" sz="2600" dirty="0" err="1">
                    <a:sym typeface="Wingdings" pitchFamily="2" charset="2"/>
                  </a:rPr>
                  <a:t>ï</a:t>
                </a:r>
                <a:r>
                  <a:rPr lang="en-DE" sz="2600" dirty="0">
                    <a:sym typeface="Wingdings" pitchFamily="2" charset="2"/>
                  </a:rPr>
                  <a:t>ve Bayes less accurate)</a:t>
                </a:r>
                <a:endParaRPr lang="en-DE" sz="2600" dirty="0"/>
              </a:p>
              <a:p>
                <a:pPr marL="0" indent="0">
                  <a:buNone/>
                </a:pPr>
                <a:r>
                  <a:rPr lang="en-GB" sz="2600" dirty="0" err="1"/>
                  <a:t>naï</a:t>
                </a:r>
                <a:r>
                  <a:rPr lang="en-DE" sz="2600" dirty="0"/>
                  <a:t>ve Bayes has greater bias but lower variance than logistic regression </a:t>
                </a:r>
                <a:r>
                  <a:rPr lang="en-DE" sz="2600" dirty="0">
                    <a:sym typeface="Wingdings" pitchFamily="2" charset="2"/>
                  </a:rPr>
                  <a:t> to be preferred for scarce training data (if bias, i.e., independence assumption, correct)</a:t>
                </a:r>
                <a:endParaRPr lang="en-DE" sz="2600" dirty="0"/>
              </a:p>
            </p:txBody>
          </p:sp>
        </mc:Choice>
        <mc:Fallback xmlns="">
          <p:sp>
            <p:nvSpPr>
              <p:cNvPr id="3" name="Content Placeholder 2">
                <a:extLst>
                  <a:ext uri="{FF2B5EF4-FFF2-40B4-BE49-F238E27FC236}">
                    <a16:creationId xmlns:a16="http://schemas.microsoft.com/office/drawing/2014/main" id="{8D2E3CFC-1F1F-65A6-F287-23B8F0313059}"/>
                  </a:ext>
                </a:extLst>
              </p:cNvPr>
              <p:cNvSpPr>
                <a:spLocks noGrp="1" noRot="1" noChangeAspect="1" noMove="1" noResize="1" noEditPoints="1" noAdjustHandles="1" noChangeArrowheads="1" noChangeShapeType="1" noTextEdit="1"/>
              </p:cNvSpPr>
              <p:nvPr>
                <p:ph idx="1"/>
              </p:nvPr>
            </p:nvSpPr>
            <p:spPr>
              <a:blipFill>
                <a:blip r:embed="rId2"/>
                <a:stretch>
                  <a:fillRect l="-965" t="-1744" r="-965" b="-291"/>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430B23C3-D7D1-6AE2-4D10-7A3DDD2F2266}"/>
              </a:ext>
            </a:extLst>
          </p:cNvPr>
          <p:cNvSpPr>
            <a:spLocks noGrp="1"/>
          </p:cNvSpPr>
          <p:nvPr>
            <p:ph type="sldNum" sz="quarter" idx="12"/>
          </p:nvPr>
        </p:nvSpPr>
        <p:spPr/>
        <p:txBody>
          <a:bodyPr/>
          <a:lstStyle/>
          <a:p>
            <a:fld id="{15FEAD7E-BF4A-2941-8FC0-E96033F99716}" type="slidenum">
              <a:rPr lang="en-DE" smtClean="0"/>
              <a:t>7</a:t>
            </a:fld>
            <a:endParaRPr lang="en-DE"/>
          </a:p>
        </p:txBody>
      </p:sp>
    </p:spTree>
    <p:extLst>
      <p:ext uri="{BB962C8B-B14F-4D97-AF65-F5344CB8AC3E}">
        <p14:creationId xmlns:p14="http://schemas.microsoft.com/office/powerpoint/2010/main" val="12037513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DFE79-BF77-1474-F6FD-8A9263B66BF7}"/>
              </a:ext>
            </a:extLst>
          </p:cNvPr>
          <p:cNvSpPr>
            <a:spLocks noGrp="1"/>
          </p:cNvSpPr>
          <p:nvPr>
            <p:ph type="title"/>
          </p:nvPr>
        </p:nvSpPr>
        <p:spPr/>
        <p:txBody>
          <a:bodyPr/>
          <a:lstStyle/>
          <a:p>
            <a:r>
              <a:rPr lang="en-DE" dirty="0"/>
              <a:t>Data Generation</a:t>
            </a:r>
          </a:p>
        </p:txBody>
      </p:sp>
      <p:sp>
        <p:nvSpPr>
          <p:cNvPr id="3" name="Content Placeholder 2">
            <a:extLst>
              <a:ext uri="{FF2B5EF4-FFF2-40B4-BE49-F238E27FC236}">
                <a16:creationId xmlns:a16="http://schemas.microsoft.com/office/drawing/2014/main" id="{D9037175-62EB-03EC-37AB-B760F8B6BC77}"/>
              </a:ext>
            </a:extLst>
          </p:cNvPr>
          <p:cNvSpPr>
            <a:spLocks noGrp="1"/>
          </p:cNvSpPr>
          <p:nvPr>
            <p:ph idx="1"/>
          </p:nvPr>
        </p:nvSpPr>
        <p:spPr/>
        <p:txBody>
          <a:bodyPr>
            <a:normAutofit lnSpcReduction="10000"/>
          </a:bodyPr>
          <a:lstStyle/>
          <a:p>
            <a:pPr marL="0" indent="0">
              <a:buNone/>
            </a:pPr>
            <a:r>
              <a:rPr lang="en-GB" dirty="0"/>
              <a:t>generative models can be used for discriminative tasks (although potentially inferior to direct discriminative methods)</a:t>
            </a:r>
          </a:p>
          <a:p>
            <a:pPr marL="0" indent="0">
              <a:buNone/>
            </a:pPr>
            <a:endParaRPr lang="en-GB" dirty="0"/>
          </a:p>
          <a:p>
            <a:pPr marL="0" indent="0">
              <a:buNone/>
            </a:pPr>
            <a:r>
              <a:rPr lang="en-GB" dirty="0"/>
              <a:t>but generative methods do more than discriminative ones: model full data distribution</a:t>
            </a:r>
          </a:p>
          <a:p>
            <a:pPr marL="0" indent="0">
              <a:buNone/>
            </a:pPr>
            <a:endParaRPr lang="en-GB" dirty="0"/>
          </a:p>
          <a:p>
            <a:pPr marL="0" indent="0">
              <a:buNone/>
            </a:pPr>
            <a:r>
              <a:rPr lang="en-GB" dirty="0">
                <a:sym typeface="Wingdings" pitchFamily="2" charset="2"/>
              </a:rPr>
              <a:t> allows generation of new data samples (can be images, text, video, audio, proteins, materials, time series, structured data, …)</a:t>
            </a:r>
            <a:endParaRPr lang="en-GB" dirty="0"/>
          </a:p>
          <a:p>
            <a:pPr marL="0" indent="0">
              <a:buNone/>
            </a:pPr>
            <a:endParaRPr lang="en-GB" dirty="0"/>
          </a:p>
          <a:p>
            <a:pPr marL="0" indent="0">
              <a:buNone/>
            </a:pPr>
            <a:r>
              <a:rPr lang="en-GB" dirty="0"/>
              <a:t>l</a:t>
            </a:r>
            <a:r>
              <a:rPr lang="en-DE" sz="2800" dirty="0"/>
              <a:t>arge (</a:t>
            </a:r>
            <a:r>
              <a:rPr lang="en-GB" sz="2800" dirty="0"/>
              <a:t>a</a:t>
            </a:r>
            <a:r>
              <a:rPr lang="en-DE" sz="2800" dirty="0"/>
              <a:t>uto-regressive) language models examples of generative models</a:t>
            </a:r>
          </a:p>
        </p:txBody>
      </p:sp>
      <p:sp>
        <p:nvSpPr>
          <p:cNvPr id="4" name="Slide Number Placeholder 3">
            <a:extLst>
              <a:ext uri="{FF2B5EF4-FFF2-40B4-BE49-F238E27FC236}">
                <a16:creationId xmlns:a16="http://schemas.microsoft.com/office/drawing/2014/main" id="{5F23BAA5-C41E-B608-A262-743186792E7F}"/>
              </a:ext>
            </a:extLst>
          </p:cNvPr>
          <p:cNvSpPr>
            <a:spLocks noGrp="1"/>
          </p:cNvSpPr>
          <p:nvPr>
            <p:ph type="sldNum" sz="quarter" idx="12"/>
          </p:nvPr>
        </p:nvSpPr>
        <p:spPr/>
        <p:txBody>
          <a:bodyPr/>
          <a:lstStyle/>
          <a:p>
            <a:fld id="{15FEAD7E-BF4A-2941-8FC0-E96033F99716}" type="slidenum">
              <a:rPr lang="en-DE" smtClean="0"/>
              <a:t>8</a:t>
            </a:fld>
            <a:endParaRPr lang="en-DE"/>
          </a:p>
        </p:txBody>
      </p:sp>
    </p:spTree>
    <p:extLst>
      <p:ext uri="{BB962C8B-B14F-4D97-AF65-F5344CB8AC3E}">
        <p14:creationId xmlns:p14="http://schemas.microsoft.com/office/powerpoint/2010/main" val="1893356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6FAB5-60C2-E26A-6087-56FF4762B3A4}"/>
              </a:ext>
            </a:extLst>
          </p:cNvPr>
          <p:cNvSpPr>
            <a:spLocks noGrp="1"/>
          </p:cNvSpPr>
          <p:nvPr>
            <p:ph type="title"/>
          </p:nvPr>
        </p:nvSpPr>
        <p:spPr/>
        <p:txBody>
          <a:bodyPr/>
          <a:lstStyle/>
          <a:p>
            <a:r>
              <a:rPr lang="en-DE" dirty="0"/>
              <a:t>Different Types of Generative Models</a:t>
            </a:r>
          </a:p>
        </p:txBody>
      </p:sp>
      <p:pic>
        <p:nvPicPr>
          <p:cNvPr id="5" name="Picture 4">
            <a:extLst>
              <a:ext uri="{FF2B5EF4-FFF2-40B4-BE49-F238E27FC236}">
                <a16:creationId xmlns:a16="http://schemas.microsoft.com/office/drawing/2014/main" id="{4065E246-8874-9EC7-71D6-F502DBD0674A}"/>
              </a:ext>
            </a:extLst>
          </p:cNvPr>
          <p:cNvPicPr>
            <a:picLocks noChangeAspect="1"/>
          </p:cNvPicPr>
          <p:nvPr/>
        </p:nvPicPr>
        <p:blipFill>
          <a:blip r:embed="rId2"/>
          <a:stretch>
            <a:fillRect/>
          </a:stretch>
        </p:blipFill>
        <p:spPr>
          <a:xfrm>
            <a:off x="1960554" y="1406047"/>
            <a:ext cx="7514154" cy="5086828"/>
          </a:xfrm>
          <a:prstGeom prst="rect">
            <a:avLst/>
          </a:prstGeom>
        </p:spPr>
      </p:pic>
      <p:sp>
        <p:nvSpPr>
          <p:cNvPr id="6" name="TextBox 5">
            <a:extLst>
              <a:ext uri="{FF2B5EF4-FFF2-40B4-BE49-F238E27FC236}">
                <a16:creationId xmlns:a16="http://schemas.microsoft.com/office/drawing/2014/main" id="{8A64E981-4E79-564C-34E7-160CDF8D16CC}"/>
              </a:ext>
            </a:extLst>
          </p:cNvPr>
          <p:cNvSpPr txBox="1"/>
          <p:nvPr/>
        </p:nvSpPr>
        <p:spPr>
          <a:xfrm>
            <a:off x="9426292" y="6495461"/>
            <a:ext cx="532518" cy="246221"/>
          </a:xfrm>
          <a:prstGeom prst="rect">
            <a:avLst/>
          </a:prstGeom>
          <a:noFill/>
        </p:spPr>
        <p:txBody>
          <a:bodyPr wrap="square" rtlCol="0">
            <a:spAutoFit/>
          </a:bodyPr>
          <a:lstStyle/>
          <a:p>
            <a:r>
              <a:rPr lang="de-DE" sz="1000" dirty="0">
                <a:hlinkClick r:id="rId3"/>
              </a:rPr>
              <a:t>source</a:t>
            </a:r>
            <a:endParaRPr lang="de-DE" sz="1000" dirty="0"/>
          </a:p>
        </p:txBody>
      </p:sp>
      <p:sp>
        <p:nvSpPr>
          <p:cNvPr id="7" name="Slide Number Placeholder 6">
            <a:extLst>
              <a:ext uri="{FF2B5EF4-FFF2-40B4-BE49-F238E27FC236}">
                <a16:creationId xmlns:a16="http://schemas.microsoft.com/office/drawing/2014/main" id="{FCE6043D-DFCE-AB58-BE98-6D3590F31EF0}"/>
              </a:ext>
            </a:extLst>
          </p:cNvPr>
          <p:cNvSpPr>
            <a:spLocks noGrp="1"/>
          </p:cNvSpPr>
          <p:nvPr>
            <p:ph type="sldNum" sz="quarter" idx="12"/>
          </p:nvPr>
        </p:nvSpPr>
        <p:spPr/>
        <p:txBody>
          <a:bodyPr/>
          <a:lstStyle/>
          <a:p>
            <a:fld id="{15FEAD7E-BF4A-2941-8FC0-E96033F99716}" type="slidenum">
              <a:rPr lang="en-DE" smtClean="0"/>
              <a:t>9</a:t>
            </a:fld>
            <a:endParaRPr lang="en-DE"/>
          </a:p>
        </p:txBody>
      </p:sp>
    </p:spTree>
    <p:extLst>
      <p:ext uri="{BB962C8B-B14F-4D97-AF65-F5344CB8AC3E}">
        <p14:creationId xmlns:p14="http://schemas.microsoft.com/office/powerpoint/2010/main" val="10566596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2137</TotalTime>
  <Words>782</Words>
  <Application>Microsoft Macintosh PowerPoint</Application>
  <PresentationFormat>Widescreen</PresentationFormat>
  <Paragraphs>146</Paragraphs>
  <Slides>31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-apple-system</vt:lpstr>
      <vt:lpstr>Arial</vt:lpstr>
      <vt:lpstr>Calibri</vt:lpstr>
      <vt:lpstr>Calibri Light</vt:lpstr>
      <vt:lpstr>Cambria Math</vt:lpstr>
      <vt:lpstr>Office Theme</vt:lpstr>
      <vt:lpstr>Generative Models Discriminative vs Generative</vt:lpstr>
      <vt:lpstr>Archetype: Naïve Bayes</vt:lpstr>
      <vt:lpstr>Independence Assumption</vt:lpstr>
      <vt:lpstr>Estimation of Feature Contributions</vt:lpstr>
      <vt:lpstr>Maximum a Posteriori Classification</vt:lpstr>
      <vt:lpstr>Generative vs Discriminative Models</vt:lpstr>
      <vt:lpstr>Naïve Bayes and Logistic Regression</vt:lpstr>
      <vt:lpstr>Data Generation</vt:lpstr>
      <vt:lpstr>Different Types of Generative Models</vt:lpstr>
      <vt:lpstr>Variational Inference</vt:lpstr>
      <vt:lpstr>PowerPoint Presentation</vt:lpstr>
      <vt:lpstr>Recap: Autoencoder</vt:lpstr>
      <vt:lpstr>Variational Autoencoder (VAE)</vt:lpstr>
      <vt:lpstr>ELBO</vt:lpstr>
      <vt:lpstr>PowerPoint Presentation</vt:lpstr>
      <vt:lpstr>PowerPoint Presentation</vt:lpstr>
      <vt:lpstr>Generative Adversarial Networks (GAN)</vt:lpstr>
      <vt:lpstr>PowerPoint Presentation</vt:lpstr>
      <vt:lpstr>PowerPoint Presentation</vt:lpstr>
      <vt:lpstr>Flow-Based Methods</vt:lpstr>
      <vt:lpstr>PowerPoint Presentation</vt:lpstr>
      <vt:lpstr>PowerPoint Presentation</vt:lpstr>
      <vt:lpstr>Energy-Based Methods</vt:lpstr>
      <vt:lpstr>PowerPoint Presentation</vt:lpstr>
      <vt:lpstr>Diffusion Models</vt:lpstr>
      <vt:lpstr>PowerPoint Presentation</vt:lpstr>
      <vt:lpstr>PowerPoint Presentation</vt:lpstr>
      <vt:lpstr>Image Generation</vt:lpstr>
      <vt:lpstr>…</vt:lpstr>
      <vt:lpstr>Literature</vt:lpstr>
      <vt:lpstr>Movie-like Intelligence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vs Discriminative Models</dc:title>
  <dc:creator>Felix Wick</dc:creator>
  <cp:lastModifiedBy>Felix Wick</cp:lastModifiedBy>
  <cp:revision>61</cp:revision>
  <dcterms:created xsi:type="dcterms:W3CDTF">2022-07-19T12:00:00Z</dcterms:created>
  <dcterms:modified xsi:type="dcterms:W3CDTF">2022-12-09T08:32:05Z</dcterms:modified>
</cp:coreProperties>
</file>

<file path=docProps/thumbnail.jpeg>
</file>